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341" r:id="rId3"/>
    <p:sldId id="277" r:id="rId4"/>
    <p:sldId id="296" r:id="rId5"/>
    <p:sldId id="291" r:id="rId6"/>
    <p:sldId id="363" r:id="rId7"/>
    <p:sldId id="279" r:id="rId8"/>
    <p:sldId id="365" r:id="rId9"/>
    <p:sldId id="370" r:id="rId10"/>
    <p:sldId id="364" r:id="rId11"/>
    <p:sldId id="371" r:id="rId12"/>
    <p:sldId id="312" r:id="rId13"/>
    <p:sldId id="319" r:id="rId14"/>
    <p:sldId id="284" r:id="rId15"/>
    <p:sldId id="335" r:id="rId16"/>
    <p:sldId id="358" r:id="rId17"/>
    <p:sldId id="359" r:id="rId18"/>
    <p:sldId id="321" r:id="rId19"/>
    <p:sldId id="347" r:id="rId20"/>
    <p:sldId id="367" r:id="rId21"/>
    <p:sldId id="366" r:id="rId22"/>
    <p:sldId id="345" r:id="rId23"/>
    <p:sldId id="329" r:id="rId24"/>
    <p:sldId id="333" r:id="rId25"/>
    <p:sldId id="348" r:id="rId26"/>
    <p:sldId id="373" r:id="rId27"/>
    <p:sldId id="372" r:id="rId28"/>
    <p:sldId id="294" r:id="rId29"/>
    <p:sldId id="362" r:id="rId30"/>
    <p:sldId id="369" r:id="rId31"/>
    <p:sldId id="368" r:id="rId32"/>
    <p:sldId id="309" r:id="rId33"/>
    <p:sldId id="324" r:id="rId34"/>
    <p:sldId id="334" r:id="rId35"/>
    <p:sldId id="356" r:id="rId36"/>
  </p:sldIdLst>
  <p:sldSz cx="9144000" cy="5715000" type="screen16x10"/>
  <p:notesSz cx="6858000" cy="9144000"/>
  <p:defaultText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0">
          <p15:clr>
            <a:srgbClr val="A4A3A4"/>
          </p15:clr>
        </p15:guide>
        <p15:guide id="2" orient="horz" pos="3312">
          <p15:clr>
            <a:srgbClr val="A4A3A4"/>
          </p15:clr>
        </p15:guide>
        <p15:guide id="3" orient="horz" pos="1158">
          <p15:clr>
            <a:srgbClr val="A4A3A4"/>
          </p15:clr>
        </p15:guide>
        <p15:guide id="4" orient="horz" pos="761">
          <p15:clr>
            <a:srgbClr val="A4A3A4"/>
          </p15:clr>
        </p15:guide>
        <p15:guide id="5" pos="953">
          <p15:clr>
            <a:srgbClr val="A4A3A4"/>
          </p15:clr>
        </p15:guide>
        <p15:guide id="6" pos="631">
          <p15:clr>
            <a:srgbClr val="A4A3A4"/>
          </p15:clr>
        </p15:guide>
        <p15:guide id="7" pos="5403">
          <p15:clr>
            <a:srgbClr val="A4A3A4"/>
          </p15:clr>
        </p15:guide>
      </p15:sldGuideLst>
    </p:ext>
    <p:ext uri="{2D200454-40CA-4A62-9FC3-DE9A4176ACB9}">
      <p15:notesGuideLst xmlns="" xmlns:p15="http://schemas.microsoft.com/office/powerpoint/2012/main">
        <p15:guide id="1" orient="horz" pos="27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000"/>
    <a:srgbClr val="FF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053" autoAdjust="0"/>
    <p:restoredTop sz="89639" autoAdjust="0"/>
  </p:normalViewPr>
  <p:slideViewPr>
    <p:cSldViewPr showGuides="1">
      <p:cViewPr varScale="1">
        <p:scale>
          <a:sx n="58" d="100"/>
          <a:sy n="58" d="100"/>
        </p:scale>
        <p:origin x="-456" y="-58"/>
      </p:cViewPr>
      <p:guideLst>
        <p:guide orient="horz" pos="370"/>
        <p:guide orient="horz" pos="3312"/>
        <p:guide orient="horz" pos="1158"/>
        <p:guide orient="horz" pos="761"/>
        <p:guide pos="953"/>
        <p:guide pos="631"/>
        <p:guide pos="5403"/>
      </p:guideLst>
    </p:cSldViewPr>
  </p:slideViewPr>
  <p:notesTextViewPr>
    <p:cViewPr>
      <p:scale>
        <a:sx n="1" d="1"/>
        <a:sy n="1" d="1"/>
      </p:scale>
      <p:origin x="0" y="0"/>
    </p:cViewPr>
  </p:notesTextViewPr>
  <p:notesViewPr>
    <p:cSldViewPr showGuides="1">
      <p:cViewPr varScale="1">
        <p:scale>
          <a:sx n="116" d="100"/>
          <a:sy n="116" d="100"/>
        </p:scale>
        <p:origin x="-4648" y="-120"/>
      </p:cViewPr>
      <p:guideLst>
        <p:guide orient="horz" pos="27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0AA9B-F32C-4C39-9AA1-47DD986EB14D}" type="doc">
      <dgm:prSet loTypeId="urn:microsoft.com/office/officeart/2008/layout/AlternatingHexagons" loCatId="list" qsTypeId="urn:microsoft.com/office/officeart/2005/8/quickstyle/simple3" qsCatId="simple" csTypeId="urn:microsoft.com/office/officeart/2005/8/colors/colorful1#1" csCatId="colorful" phldr="1"/>
      <dgm:spPr/>
      <dgm:t>
        <a:bodyPr/>
        <a:lstStyle/>
        <a:p>
          <a:endParaRPr lang="en-GB"/>
        </a:p>
      </dgm:t>
    </dgm:pt>
    <dgm:pt modelId="{BE7F1B43-A191-47F0-AA97-7D85FDE75EAC}">
      <dgm:prSet phldrT="[Text]"/>
      <dgm:spPr/>
      <dgm:t>
        <a:bodyPr/>
        <a:lstStyle/>
        <a:p>
          <a:r>
            <a:rPr lang="en-GB" dirty="0" smtClean="0"/>
            <a:t>Project identification, screening, transaction structuring</a:t>
          </a:r>
          <a:endParaRPr lang="en-GB" dirty="0"/>
        </a:p>
      </dgm:t>
    </dgm:pt>
    <dgm:pt modelId="{BF2D8B66-A625-438B-A8F2-514209F3DFFF}" type="parTrans" cxnId="{5BAE7CAB-C24D-4830-ACDA-99C58162BE67}">
      <dgm:prSet/>
      <dgm:spPr/>
      <dgm:t>
        <a:bodyPr/>
        <a:lstStyle/>
        <a:p>
          <a:endParaRPr lang="en-GB"/>
        </a:p>
      </dgm:t>
    </dgm:pt>
    <dgm:pt modelId="{5AB5B380-3254-43CC-BF98-641562D6BBB5}" type="sibTrans" cxnId="{5BAE7CAB-C24D-4830-ACDA-99C58162BE67}">
      <dgm:prSet/>
      <dgm:spPr/>
      <dgm:t>
        <a:bodyPr/>
        <a:lstStyle/>
        <a:p>
          <a:r>
            <a:rPr lang="en-GB" dirty="0" smtClean="0"/>
            <a:t>Policy and institutional framework development</a:t>
          </a:r>
          <a:endParaRPr lang="en-GB" dirty="0"/>
        </a:p>
      </dgm:t>
    </dgm:pt>
    <dgm:pt modelId="{69170799-7F2B-45F7-81DC-02DEB8045018}">
      <dgm:prSet phldrT="[Text]"/>
      <dgm:spPr/>
      <dgm:t>
        <a:bodyPr/>
        <a:lstStyle/>
        <a:p>
          <a:r>
            <a:rPr lang="en-GB" dirty="0" smtClean="0"/>
            <a:t>Contracts and procurement</a:t>
          </a:r>
          <a:endParaRPr lang="en-GB" dirty="0"/>
        </a:p>
      </dgm:t>
    </dgm:pt>
    <dgm:pt modelId="{349FF60B-E47E-443F-B09F-60D6826F0310}" type="parTrans" cxnId="{F26351FF-0E95-42BB-892D-37E1A1B982E9}">
      <dgm:prSet/>
      <dgm:spPr/>
      <dgm:t>
        <a:bodyPr/>
        <a:lstStyle/>
        <a:p>
          <a:endParaRPr lang="en-GB"/>
        </a:p>
      </dgm:t>
    </dgm:pt>
    <dgm:pt modelId="{82C48EAF-8D53-4144-B068-83AA22E44AEA}" type="sibTrans" cxnId="{F26351FF-0E95-42BB-892D-37E1A1B982E9}">
      <dgm:prSet/>
      <dgm:spPr/>
      <dgm:t>
        <a:bodyPr/>
        <a:lstStyle/>
        <a:p>
          <a:r>
            <a:rPr lang="en-GB" dirty="0" smtClean="0"/>
            <a:t>Financial instrument design</a:t>
          </a:r>
          <a:endParaRPr lang="en-GB" dirty="0"/>
        </a:p>
      </dgm:t>
    </dgm:pt>
    <dgm:pt modelId="{859A832C-E854-4D7B-B2ED-5EABF860CCD3}">
      <dgm:prSet phldrT="[Text]"/>
      <dgm:spPr/>
      <dgm:t>
        <a:bodyPr/>
        <a:lstStyle/>
        <a:p>
          <a:r>
            <a:rPr lang="en-GB" dirty="0" smtClean="0"/>
            <a:t>Managing and monitoring of the project, compliance, disputes</a:t>
          </a:r>
          <a:endParaRPr lang="en-GB" dirty="0"/>
        </a:p>
      </dgm:t>
    </dgm:pt>
    <dgm:pt modelId="{10E2B6BE-E88C-4E6E-8DD4-D1934E4B1123}" type="parTrans" cxnId="{E8A44666-FCE9-4CAE-8EA8-F4362C4C4D67}">
      <dgm:prSet/>
      <dgm:spPr/>
      <dgm:t>
        <a:bodyPr/>
        <a:lstStyle/>
        <a:p>
          <a:endParaRPr lang="en-GB"/>
        </a:p>
      </dgm:t>
    </dgm:pt>
    <dgm:pt modelId="{FA2355F7-317C-476C-B686-9BE77ADF2AC9}" type="sibTrans" cxnId="{E8A44666-FCE9-4CAE-8EA8-F4362C4C4D67}">
      <dgm:prSet/>
      <dgm:spPr/>
      <dgm:t>
        <a:bodyPr/>
        <a:lstStyle/>
        <a:p>
          <a:r>
            <a:rPr lang="en-GB" dirty="0" smtClean="0"/>
            <a:t>Public awareness and stakeholder consultation</a:t>
          </a:r>
          <a:endParaRPr lang="en-GB" dirty="0"/>
        </a:p>
      </dgm:t>
    </dgm:pt>
    <dgm:pt modelId="{E4EF1D2D-D504-42BF-8AA9-A18A3E02CEB9}" type="pres">
      <dgm:prSet presAssocID="{C080AA9B-F32C-4C39-9AA1-47DD986EB14D}" presName="Name0" presStyleCnt="0">
        <dgm:presLayoutVars>
          <dgm:chMax/>
          <dgm:chPref/>
          <dgm:dir/>
          <dgm:animLvl val="lvl"/>
        </dgm:presLayoutVars>
      </dgm:prSet>
      <dgm:spPr/>
      <dgm:t>
        <a:bodyPr/>
        <a:lstStyle/>
        <a:p>
          <a:endParaRPr lang="en-GB"/>
        </a:p>
      </dgm:t>
    </dgm:pt>
    <dgm:pt modelId="{C3D1A4F0-66B9-48E8-8166-8ED5738A355A}" type="pres">
      <dgm:prSet presAssocID="{BE7F1B43-A191-47F0-AA97-7D85FDE75EAC}" presName="composite" presStyleCnt="0"/>
      <dgm:spPr/>
    </dgm:pt>
    <dgm:pt modelId="{BB6B4335-7634-4965-9A8C-9AFC5F70CA0C}" type="pres">
      <dgm:prSet presAssocID="{BE7F1B43-A191-47F0-AA97-7D85FDE75EAC}" presName="Parent1" presStyleLbl="node1" presStyleIdx="0" presStyleCnt="6">
        <dgm:presLayoutVars>
          <dgm:chMax val="1"/>
          <dgm:chPref val="1"/>
          <dgm:bulletEnabled val="1"/>
        </dgm:presLayoutVars>
      </dgm:prSet>
      <dgm:spPr/>
      <dgm:t>
        <a:bodyPr/>
        <a:lstStyle/>
        <a:p>
          <a:endParaRPr lang="en-GB"/>
        </a:p>
      </dgm:t>
    </dgm:pt>
    <dgm:pt modelId="{FE557E30-4CF4-435E-8920-D4F6CB800C9A}" type="pres">
      <dgm:prSet presAssocID="{BE7F1B43-A191-47F0-AA97-7D85FDE75EAC}" presName="Childtext1" presStyleLbl="revTx" presStyleIdx="0" presStyleCnt="3">
        <dgm:presLayoutVars>
          <dgm:chMax val="0"/>
          <dgm:chPref val="0"/>
          <dgm:bulletEnabled val="1"/>
        </dgm:presLayoutVars>
      </dgm:prSet>
      <dgm:spPr/>
      <dgm:t>
        <a:bodyPr/>
        <a:lstStyle/>
        <a:p>
          <a:endParaRPr lang="en-GB"/>
        </a:p>
      </dgm:t>
    </dgm:pt>
    <dgm:pt modelId="{3DBB8F5E-3E2C-4A0A-BA21-EBF913D6B027}" type="pres">
      <dgm:prSet presAssocID="{BE7F1B43-A191-47F0-AA97-7D85FDE75EAC}" presName="BalanceSpacing" presStyleCnt="0"/>
      <dgm:spPr/>
    </dgm:pt>
    <dgm:pt modelId="{2BA58727-5123-41B6-8105-81AA1F668086}" type="pres">
      <dgm:prSet presAssocID="{BE7F1B43-A191-47F0-AA97-7D85FDE75EAC}" presName="BalanceSpacing1" presStyleCnt="0"/>
      <dgm:spPr/>
    </dgm:pt>
    <dgm:pt modelId="{3511626C-DD66-4665-821C-322E6D6C53B0}" type="pres">
      <dgm:prSet presAssocID="{5AB5B380-3254-43CC-BF98-641562D6BBB5}" presName="Accent1Text" presStyleLbl="node1" presStyleIdx="1" presStyleCnt="6"/>
      <dgm:spPr/>
      <dgm:t>
        <a:bodyPr/>
        <a:lstStyle/>
        <a:p>
          <a:endParaRPr lang="en-GB"/>
        </a:p>
      </dgm:t>
    </dgm:pt>
    <dgm:pt modelId="{47E020F0-ACDF-42FA-B420-7A1CD82A7210}" type="pres">
      <dgm:prSet presAssocID="{5AB5B380-3254-43CC-BF98-641562D6BBB5}" presName="spaceBetweenRectangles" presStyleCnt="0"/>
      <dgm:spPr/>
    </dgm:pt>
    <dgm:pt modelId="{4C9182D8-7A82-45AD-B349-A022DA6D8B96}" type="pres">
      <dgm:prSet presAssocID="{69170799-7F2B-45F7-81DC-02DEB8045018}" presName="composite" presStyleCnt="0"/>
      <dgm:spPr/>
    </dgm:pt>
    <dgm:pt modelId="{FC498388-0FE0-4D0A-B8E4-C520BCDA595C}" type="pres">
      <dgm:prSet presAssocID="{69170799-7F2B-45F7-81DC-02DEB8045018}" presName="Parent1" presStyleLbl="node1" presStyleIdx="2" presStyleCnt="6">
        <dgm:presLayoutVars>
          <dgm:chMax val="1"/>
          <dgm:chPref val="1"/>
          <dgm:bulletEnabled val="1"/>
        </dgm:presLayoutVars>
      </dgm:prSet>
      <dgm:spPr/>
      <dgm:t>
        <a:bodyPr/>
        <a:lstStyle/>
        <a:p>
          <a:endParaRPr lang="en-GB"/>
        </a:p>
      </dgm:t>
    </dgm:pt>
    <dgm:pt modelId="{9D64F101-8073-4DD8-BF74-84AD90C6C47B}" type="pres">
      <dgm:prSet presAssocID="{69170799-7F2B-45F7-81DC-02DEB8045018}" presName="Childtext1" presStyleLbl="revTx" presStyleIdx="1" presStyleCnt="3">
        <dgm:presLayoutVars>
          <dgm:chMax val="0"/>
          <dgm:chPref val="0"/>
          <dgm:bulletEnabled val="1"/>
        </dgm:presLayoutVars>
      </dgm:prSet>
      <dgm:spPr/>
      <dgm:t>
        <a:bodyPr/>
        <a:lstStyle/>
        <a:p>
          <a:endParaRPr lang="en-GB"/>
        </a:p>
      </dgm:t>
    </dgm:pt>
    <dgm:pt modelId="{F83A7523-C8AE-4443-BFD7-D420B6CC9348}" type="pres">
      <dgm:prSet presAssocID="{69170799-7F2B-45F7-81DC-02DEB8045018}" presName="BalanceSpacing" presStyleCnt="0"/>
      <dgm:spPr/>
    </dgm:pt>
    <dgm:pt modelId="{5441946E-7BA3-4CCB-A42E-C024310BBC5E}" type="pres">
      <dgm:prSet presAssocID="{69170799-7F2B-45F7-81DC-02DEB8045018}" presName="BalanceSpacing1" presStyleCnt="0"/>
      <dgm:spPr/>
    </dgm:pt>
    <dgm:pt modelId="{22C0E36D-DC7F-4214-9295-DBD06E494DCB}" type="pres">
      <dgm:prSet presAssocID="{82C48EAF-8D53-4144-B068-83AA22E44AEA}" presName="Accent1Text" presStyleLbl="node1" presStyleIdx="3" presStyleCnt="6"/>
      <dgm:spPr/>
      <dgm:t>
        <a:bodyPr/>
        <a:lstStyle/>
        <a:p>
          <a:endParaRPr lang="en-GB"/>
        </a:p>
      </dgm:t>
    </dgm:pt>
    <dgm:pt modelId="{9E9B0E8E-B051-43FF-B071-4404DE60F34E}" type="pres">
      <dgm:prSet presAssocID="{82C48EAF-8D53-4144-B068-83AA22E44AEA}" presName="spaceBetweenRectangles" presStyleCnt="0"/>
      <dgm:spPr/>
    </dgm:pt>
    <dgm:pt modelId="{18B92801-CFA5-421A-8B53-535E7C379CCD}" type="pres">
      <dgm:prSet presAssocID="{859A832C-E854-4D7B-B2ED-5EABF860CCD3}" presName="composite" presStyleCnt="0"/>
      <dgm:spPr/>
    </dgm:pt>
    <dgm:pt modelId="{5DDBD07D-A32A-4EAF-A056-4355B07DFDB6}" type="pres">
      <dgm:prSet presAssocID="{859A832C-E854-4D7B-B2ED-5EABF860CCD3}" presName="Parent1" presStyleLbl="node1" presStyleIdx="4" presStyleCnt="6">
        <dgm:presLayoutVars>
          <dgm:chMax val="1"/>
          <dgm:chPref val="1"/>
          <dgm:bulletEnabled val="1"/>
        </dgm:presLayoutVars>
      </dgm:prSet>
      <dgm:spPr/>
      <dgm:t>
        <a:bodyPr/>
        <a:lstStyle/>
        <a:p>
          <a:endParaRPr lang="en-GB"/>
        </a:p>
      </dgm:t>
    </dgm:pt>
    <dgm:pt modelId="{2827AD9D-D0E3-42F0-861D-023E0B97684F}" type="pres">
      <dgm:prSet presAssocID="{859A832C-E854-4D7B-B2ED-5EABF860CCD3}" presName="Childtext1" presStyleLbl="revTx" presStyleIdx="2" presStyleCnt="3">
        <dgm:presLayoutVars>
          <dgm:chMax val="0"/>
          <dgm:chPref val="0"/>
          <dgm:bulletEnabled val="1"/>
        </dgm:presLayoutVars>
      </dgm:prSet>
      <dgm:spPr/>
      <dgm:t>
        <a:bodyPr/>
        <a:lstStyle/>
        <a:p>
          <a:endParaRPr lang="en-GB"/>
        </a:p>
      </dgm:t>
    </dgm:pt>
    <dgm:pt modelId="{BFA5E5C5-1F3C-4899-A0CE-6A2EEC5B4BC1}" type="pres">
      <dgm:prSet presAssocID="{859A832C-E854-4D7B-B2ED-5EABF860CCD3}" presName="BalanceSpacing" presStyleCnt="0"/>
      <dgm:spPr/>
    </dgm:pt>
    <dgm:pt modelId="{CE9F067E-6E4D-4E56-B785-1409B3E0D99F}" type="pres">
      <dgm:prSet presAssocID="{859A832C-E854-4D7B-B2ED-5EABF860CCD3}" presName="BalanceSpacing1" presStyleCnt="0"/>
      <dgm:spPr/>
    </dgm:pt>
    <dgm:pt modelId="{E594D6F2-4943-45E6-89ED-E9B1F2FD60A2}" type="pres">
      <dgm:prSet presAssocID="{FA2355F7-317C-476C-B686-9BE77ADF2AC9}" presName="Accent1Text" presStyleLbl="node1" presStyleIdx="5" presStyleCnt="6"/>
      <dgm:spPr/>
      <dgm:t>
        <a:bodyPr/>
        <a:lstStyle/>
        <a:p>
          <a:endParaRPr lang="en-GB"/>
        </a:p>
      </dgm:t>
    </dgm:pt>
  </dgm:ptLst>
  <dgm:cxnLst>
    <dgm:cxn modelId="{E8A44666-FCE9-4CAE-8EA8-F4362C4C4D67}" srcId="{C080AA9B-F32C-4C39-9AA1-47DD986EB14D}" destId="{859A832C-E854-4D7B-B2ED-5EABF860CCD3}" srcOrd="2" destOrd="0" parTransId="{10E2B6BE-E88C-4E6E-8DD4-D1934E4B1123}" sibTransId="{FA2355F7-317C-476C-B686-9BE77ADF2AC9}"/>
    <dgm:cxn modelId="{A93B702B-4523-4F7A-B25B-E363117B143D}" type="presOf" srcId="{859A832C-E854-4D7B-B2ED-5EABF860CCD3}" destId="{5DDBD07D-A32A-4EAF-A056-4355B07DFDB6}" srcOrd="0" destOrd="0" presId="urn:microsoft.com/office/officeart/2008/layout/AlternatingHexagons"/>
    <dgm:cxn modelId="{363C9B7D-D807-4B27-889B-19103307CDEE}" type="presOf" srcId="{FA2355F7-317C-476C-B686-9BE77ADF2AC9}" destId="{E594D6F2-4943-45E6-89ED-E9B1F2FD60A2}" srcOrd="0" destOrd="0" presId="urn:microsoft.com/office/officeart/2008/layout/AlternatingHexagons"/>
    <dgm:cxn modelId="{5BAE7CAB-C24D-4830-ACDA-99C58162BE67}" srcId="{C080AA9B-F32C-4C39-9AA1-47DD986EB14D}" destId="{BE7F1B43-A191-47F0-AA97-7D85FDE75EAC}" srcOrd="0" destOrd="0" parTransId="{BF2D8B66-A625-438B-A8F2-514209F3DFFF}" sibTransId="{5AB5B380-3254-43CC-BF98-641562D6BBB5}"/>
    <dgm:cxn modelId="{C0D3FB23-AFB5-4BA0-8328-64013B707CF6}" type="presOf" srcId="{82C48EAF-8D53-4144-B068-83AA22E44AEA}" destId="{22C0E36D-DC7F-4214-9295-DBD06E494DCB}" srcOrd="0" destOrd="0" presId="urn:microsoft.com/office/officeart/2008/layout/AlternatingHexagons"/>
    <dgm:cxn modelId="{3907537E-0AF5-4885-8526-02B0B1970366}" type="presOf" srcId="{BE7F1B43-A191-47F0-AA97-7D85FDE75EAC}" destId="{BB6B4335-7634-4965-9A8C-9AFC5F70CA0C}" srcOrd="0" destOrd="0" presId="urn:microsoft.com/office/officeart/2008/layout/AlternatingHexagons"/>
    <dgm:cxn modelId="{0601B8F7-9A58-40F6-B38C-5AC6D4AE2D9A}" type="presOf" srcId="{C080AA9B-F32C-4C39-9AA1-47DD986EB14D}" destId="{E4EF1D2D-D504-42BF-8AA9-A18A3E02CEB9}" srcOrd="0" destOrd="0" presId="urn:microsoft.com/office/officeart/2008/layout/AlternatingHexagons"/>
    <dgm:cxn modelId="{638D9D51-34CA-4C0F-BF56-AFB85685A5D0}" type="presOf" srcId="{5AB5B380-3254-43CC-BF98-641562D6BBB5}" destId="{3511626C-DD66-4665-821C-322E6D6C53B0}" srcOrd="0" destOrd="0" presId="urn:microsoft.com/office/officeart/2008/layout/AlternatingHexagons"/>
    <dgm:cxn modelId="{31E865AD-FAEC-4B81-B50C-4968DC4B7C75}" type="presOf" srcId="{69170799-7F2B-45F7-81DC-02DEB8045018}" destId="{FC498388-0FE0-4D0A-B8E4-C520BCDA595C}" srcOrd="0" destOrd="0" presId="urn:microsoft.com/office/officeart/2008/layout/AlternatingHexagons"/>
    <dgm:cxn modelId="{F26351FF-0E95-42BB-892D-37E1A1B982E9}" srcId="{C080AA9B-F32C-4C39-9AA1-47DD986EB14D}" destId="{69170799-7F2B-45F7-81DC-02DEB8045018}" srcOrd="1" destOrd="0" parTransId="{349FF60B-E47E-443F-B09F-60D6826F0310}" sibTransId="{82C48EAF-8D53-4144-B068-83AA22E44AEA}"/>
    <dgm:cxn modelId="{46DC08A0-E4E3-48F8-9AD3-B166C371F614}" type="presParOf" srcId="{E4EF1D2D-D504-42BF-8AA9-A18A3E02CEB9}" destId="{C3D1A4F0-66B9-48E8-8166-8ED5738A355A}" srcOrd="0" destOrd="0" presId="urn:microsoft.com/office/officeart/2008/layout/AlternatingHexagons"/>
    <dgm:cxn modelId="{2D9DBC62-A182-4E16-A868-790299B91C2D}" type="presParOf" srcId="{C3D1A4F0-66B9-48E8-8166-8ED5738A355A}" destId="{BB6B4335-7634-4965-9A8C-9AFC5F70CA0C}" srcOrd="0" destOrd="0" presId="urn:microsoft.com/office/officeart/2008/layout/AlternatingHexagons"/>
    <dgm:cxn modelId="{0FB5E944-F9BE-4A94-9C36-262DAD5F293B}" type="presParOf" srcId="{C3D1A4F0-66B9-48E8-8166-8ED5738A355A}" destId="{FE557E30-4CF4-435E-8920-D4F6CB800C9A}" srcOrd="1" destOrd="0" presId="urn:microsoft.com/office/officeart/2008/layout/AlternatingHexagons"/>
    <dgm:cxn modelId="{476DF2A5-687E-492E-A0E5-4EA58CA44E3D}" type="presParOf" srcId="{C3D1A4F0-66B9-48E8-8166-8ED5738A355A}" destId="{3DBB8F5E-3E2C-4A0A-BA21-EBF913D6B027}" srcOrd="2" destOrd="0" presId="urn:microsoft.com/office/officeart/2008/layout/AlternatingHexagons"/>
    <dgm:cxn modelId="{04E7AA03-C39C-4864-8494-37E7BDC426C7}" type="presParOf" srcId="{C3D1A4F0-66B9-48E8-8166-8ED5738A355A}" destId="{2BA58727-5123-41B6-8105-81AA1F668086}" srcOrd="3" destOrd="0" presId="urn:microsoft.com/office/officeart/2008/layout/AlternatingHexagons"/>
    <dgm:cxn modelId="{A36D62FF-F2CC-489D-B863-6501D6ADDBFB}" type="presParOf" srcId="{C3D1A4F0-66B9-48E8-8166-8ED5738A355A}" destId="{3511626C-DD66-4665-821C-322E6D6C53B0}" srcOrd="4" destOrd="0" presId="urn:microsoft.com/office/officeart/2008/layout/AlternatingHexagons"/>
    <dgm:cxn modelId="{F249D564-F031-498E-9AB4-988D639E3CD5}" type="presParOf" srcId="{E4EF1D2D-D504-42BF-8AA9-A18A3E02CEB9}" destId="{47E020F0-ACDF-42FA-B420-7A1CD82A7210}" srcOrd="1" destOrd="0" presId="urn:microsoft.com/office/officeart/2008/layout/AlternatingHexagons"/>
    <dgm:cxn modelId="{E4A118AB-C138-47A9-9135-654A882958E7}" type="presParOf" srcId="{E4EF1D2D-D504-42BF-8AA9-A18A3E02CEB9}" destId="{4C9182D8-7A82-45AD-B349-A022DA6D8B96}" srcOrd="2" destOrd="0" presId="urn:microsoft.com/office/officeart/2008/layout/AlternatingHexagons"/>
    <dgm:cxn modelId="{4A3364B3-A2A0-483F-A3AE-1DA88CC1EBB2}" type="presParOf" srcId="{4C9182D8-7A82-45AD-B349-A022DA6D8B96}" destId="{FC498388-0FE0-4D0A-B8E4-C520BCDA595C}" srcOrd="0" destOrd="0" presId="urn:microsoft.com/office/officeart/2008/layout/AlternatingHexagons"/>
    <dgm:cxn modelId="{03BD3AAC-D875-42E9-8001-632985A50F7E}" type="presParOf" srcId="{4C9182D8-7A82-45AD-B349-A022DA6D8B96}" destId="{9D64F101-8073-4DD8-BF74-84AD90C6C47B}" srcOrd="1" destOrd="0" presId="urn:microsoft.com/office/officeart/2008/layout/AlternatingHexagons"/>
    <dgm:cxn modelId="{26CBF0B2-5C81-4E3F-8446-7EDE37432A14}" type="presParOf" srcId="{4C9182D8-7A82-45AD-B349-A022DA6D8B96}" destId="{F83A7523-C8AE-4443-BFD7-D420B6CC9348}" srcOrd="2" destOrd="0" presId="urn:microsoft.com/office/officeart/2008/layout/AlternatingHexagons"/>
    <dgm:cxn modelId="{55098A59-68DA-4888-B1E9-2366485B7303}" type="presParOf" srcId="{4C9182D8-7A82-45AD-B349-A022DA6D8B96}" destId="{5441946E-7BA3-4CCB-A42E-C024310BBC5E}" srcOrd="3" destOrd="0" presId="urn:microsoft.com/office/officeart/2008/layout/AlternatingHexagons"/>
    <dgm:cxn modelId="{9987B84D-E9B0-4B31-B3B6-B075509958DA}" type="presParOf" srcId="{4C9182D8-7A82-45AD-B349-A022DA6D8B96}" destId="{22C0E36D-DC7F-4214-9295-DBD06E494DCB}" srcOrd="4" destOrd="0" presId="urn:microsoft.com/office/officeart/2008/layout/AlternatingHexagons"/>
    <dgm:cxn modelId="{A54F1469-914F-4C5A-8694-13D1CFF4516E}" type="presParOf" srcId="{E4EF1D2D-D504-42BF-8AA9-A18A3E02CEB9}" destId="{9E9B0E8E-B051-43FF-B071-4404DE60F34E}" srcOrd="3" destOrd="0" presId="urn:microsoft.com/office/officeart/2008/layout/AlternatingHexagons"/>
    <dgm:cxn modelId="{5E4D9D51-7577-43E3-BECE-EECE5C8AE06D}" type="presParOf" srcId="{E4EF1D2D-D504-42BF-8AA9-A18A3E02CEB9}" destId="{18B92801-CFA5-421A-8B53-535E7C379CCD}" srcOrd="4" destOrd="0" presId="urn:microsoft.com/office/officeart/2008/layout/AlternatingHexagons"/>
    <dgm:cxn modelId="{A48870CF-834F-4082-8C73-B7CE1CD2A599}" type="presParOf" srcId="{18B92801-CFA5-421A-8B53-535E7C379CCD}" destId="{5DDBD07D-A32A-4EAF-A056-4355B07DFDB6}" srcOrd="0" destOrd="0" presId="urn:microsoft.com/office/officeart/2008/layout/AlternatingHexagons"/>
    <dgm:cxn modelId="{B653448E-14F4-4452-9B60-F788ECEDD1E5}" type="presParOf" srcId="{18B92801-CFA5-421A-8B53-535E7C379CCD}" destId="{2827AD9D-D0E3-42F0-861D-023E0B97684F}" srcOrd="1" destOrd="0" presId="urn:microsoft.com/office/officeart/2008/layout/AlternatingHexagons"/>
    <dgm:cxn modelId="{31E3D969-5E3F-4DE3-A546-7A83FCFD7E8A}" type="presParOf" srcId="{18B92801-CFA5-421A-8B53-535E7C379CCD}" destId="{BFA5E5C5-1F3C-4899-A0CE-6A2EEC5B4BC1}" srcOrd="2" destOrd="0" presId="urn:microsoft.com/office/officeart/2008/layout/AlternatingHexagons"/>
    <dgm:cxn modelId="{664541C1-57AA-4EC3-B3D3-2BEBF72C7EB5}" type="presParOf" srcId="{18B92801-CFA5-421A-8B53-535E7C379CCD}" destId="{CE9F067E-6E4D-4E56-B785-1409B3E0D99F}" srcOrd="3" destOrd="0" presId="urn:microsoft.com/office/officeart/2008/layout/AlternatingHexagons"/>
    <dgm:cxn modelId="{4C9C9AEC-7F74-42FB-8CD2-7ABCCBC1DEFF}" type="presParOf" srcId="{18B92801-CFA5-421A-8B53-535E7C379CCD}" destId="{E594D6F2-4943-45E6-89ED-E9B1F2FD60A2}" srcOrd="4" destOrd="0" presId="urn:microsoft.com/office/officeart/2008/layout/AlternatingHexagon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28AB6-3931-4A38-AA1A-1C08974E4D2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BC751C4-29FA-4708-9E74-04E084BB7205}">
      <dgm:prSet phldrT="[Text]"/>
      <dgm:spPr/>
      <dgm:t>
        <a:bodyPr/>
        <a:lstStyle/>
        <a:p>
          <a:r>
            <a:rPr lang="en-US" dirty="0" smtClean="0"/>
            <a:t>Cap. build. and inform </a:t>
          </a:r>
          <a:endParaRPr lang="en-GB" dirty="0"/>
        </a:p>
      </dgm:t>
    </dgm:pt>
    <dgm:pt modelId="{7EE51B79-5B40-416D-BC2C-4653239B3825}" type="parTrans" cxnId="{B0F108B3-F2C7-4106-AD62-21C9FE78C02F}">
      <dgm:prSet/>
      <dgm:spPr/>
      <dgm:t>
        <a:bodyPr/>
        <a:lstStyle/>
        <a:p>
          <a:endParaRPr lang="en-GB"/>
        </a:p>
      </dgm:t>
    </dgm:pt>
    <dgm:pt modelId="{47EF5270-2CDD-4EF4-9F1A-20961DCFBB7A}" type="sibTrans" cxnId="{B0F108B3-F2C7-4106-AD62-21C9FE78C02F}">
      <dgm:prSet/>
      <dgm:spPr/>
      <dgm:t>
        <a:bodyPr/>
        <a:lstStyle/>
        <a:p>
          <a:endParaRPr lang="en-GB"/>
        </a:p>
      </dgm:t>
    </dgm:pt>
    <dgm:pt modelId="{B88732E9-2249-48B6-9E02-5492877249F8}">
      <dgm:prSet phldrT="[Text]"/>
      <dgm:spPr/>
      <dgm:t>
        <a:bodyPr/>
        <a:lstStyle/>
        <a:p>
          <a:r>
            <a:rPr lang="en-US" dirty="0" smtClean="0"/>
            <a:t>Awareness raising</a:t>
          </a:r>
          <a:endParaRPr lang="en-GB" dirty="0"/>
        </a:p>
      </dgm:t>
    </dgm:pt>
    <dgm:pt modelId="{FE58447C-4141-49F6-8483-A1E453F47854}" type="parTrans" cxnId="{FC9089AF-C8D6-4984-9489-681543CCCA0F}">
      <dgm:prSet/>
      <dgm:spPr/>
      <dgm:t>
        <a:bodyPr/>
        <a:lstStyle/>
        <a:p>
          <a:endParaRPr lang="en-GB"/>
        </a:p>
      </dgm:t>
    </dgm:pt>
    <dgm:pt modelId="{63B4DE2E-DAA8-42A0-8112-7BFB803C7E98}" type="sibTrans" cxnId="{FC9089AF-C8D6-4984-9489-681543CCCA0F}">
      <dgm:prSet/>
      <dgm:spPr/>
      <dgm:t>
        <a:bodyPr/>
        <a:lstStyle/>
        <a:p>
          <a:endParaRPr lang="en-GB"/>
        </a:p>
      </dgm:t>
    </dgm:pt>
    <dgm:pt modelId="{52D2C356-BD44-4ADC-B9B1-AB3467C83C18}">
      <dgm:prSet phldrT="[Text]"/>
      <dgm:spPr/>
      <dgm:t>
        <a:bodyPr/>
        <a:lstStyle/>
        <a:p>
          <a:r>
            <a:rPr lang="en-US" dirty="0" smtClean="0"/>
            <a:t>Regulation</a:t>
          </a:r>
          <a:endParaRPr lang="en-GB" dirty="0"/>
        </a:p>
      </dgm:t>
    </dgm:pt>
    <dgm:pt modelId="{3808ADAC-2C95-4690-8007-A09A1BBB623A}" type="parTrans" cxnId="{5F682D0E-3F6A-41BF-B476-929B1E34D8A9}">
      <dgm:prSet/>
      <dgm:spPr/>
      <dgm:t>
        <a:bodyPr/>
        <a:lstStyle/>
        <a:p>
          <a:endParaRPr lang="en-GB"/>
        </a:p>
      </dgm:t>
    </dgm:pt>
    <dgm:pt modelId="{CFADD08A-0B99-4D31-B4E1-BC8A1CF00CF4}" type="sibTrans" cxnId="{5F682D0E-3F6A-41BF-B476-929B1E34D8A9}">
      <dgm:prSet/>
      <dgm:spPr/>
      <dgm:t>
        <a:bodyPr/>
        <a:lstStyle/>
        <a:p>
          <a:endParaRPr lang="en-GB"/>
        </a:p>
      </dgm:t>
    </dgm:pt>
    <dgm:pt modelId="{0B04CAC3-66DA-423D-B0DD-170A9CBE21AB}">
      <dgm:prSet phldrT="[Text]"/>
      <dgm:spPr/>
      <dgm:t>
        <a:bodyPr/>
        <a:lstStyle/>
        <a:p>
          <a:r>
            <a:rPr lang="en-US" dirty="0" smtClean="0"/>
            <a:t>Improved contractual protection</a:t>
          </a:r>
          <a:endParaRPr lang="en-GB" dirty="0"/>
        </a:p>
      </dgm:t>
    </dgm:pt>
    <dgm:pt modelId="{9E57179B-17CF-44A1-9287-F3D9461000B4}" type="parTrans" cxnId="{2AF973E6-815E-4A22-B78F-2B2E01C2C415}">
      <dgm:prSet/>
      <dgm:spPr/>
      <dgm:t>
        <a:bodyPr/>
        <a:lstStyle/>
        <a:p>
          <a:endParaRPr lang="en-GB"/>
        </a:p>
      </dgm:t>
    </dgm:pt>
    <dgm:pt modelId="{E155850B-0D29-402B-B3E0-E6B4EFB2B563}" type="sibTrans" cxnId="{2AF973E6-815E-4A22-B78F-2B2E01C2C415}">
      <dgm:prSet/>
      <dgm:spPr/>
      <dgm:t>
        <a:bodyPr/>
        <a:lstStyle/>
        <a:p>
          <a:endParaRPr lang="en-GB"/>
        </a:p>
      </dgm:t>
    </dgm:pt>
    <dgm:pt modelId="{8A2B8443-34EB-4D50-9C7C-C887D42EF57B}">
      <dgm:prSet phldrT="[Text]"/>
      <dgm:spPr/>
      <dgm:t>
        <a:bodyPr/>
        <a:lstStyle/>
        <a:p>
          <a:r>
            <a:rPr lang="en-US" dirty="0" smtClean="0"/>
            <a:t>Guarantee</a:t>
          </a:r>
          <a:endParaRPr lang="en-GB" dirty="0"/>
        </a:p>
      </dgm:t>
    </dgm:pt>
    <dgm:pt modelId="{AA84D4E0-3870-4885-944D-1E68E2977E4F}" type="parTrans" cxnId="{61270A8D-53AD-4B55-9041-44C914D398E9}">
      <dgm:prSet/>
      <dgm:spPr/>
      <dgm:t>
        <a:bodyPr/>
        <a:lstStyle/>
        <a:p>
          <a:endParaRPr lang="en-GB"/>
        </a:p>
      </dgm:t>
    </dgm:pt>
    <dgm:pt modelId="{E0F2A497-093E-4C94-A053-A672AACE3BCF}" type="sibTrans" cxnId="{61270A8D-53AD-4B55-9041-44C914D398E9}">
      <dgm:prSet/>
      <dgm:spPr/>
      <dgm:t>
        <a:bodyPr/>
        <a:lstStyle/>
        <a:p>
          <a:endParaRPr lang="en-GB"/>
        </a:p>
      </dgm:t>
    </dgm:pt>
    <dgm:pt modelId="{2CE91267-BEE9-4805-AE9D-C202DF17AA8F}">
      <dgm:prSet phldrT="[Text]"/>
      <dgm:spPr/>
      <dgm:t>
        <a:bodyPr/>
        <a:lstStyle/>
        <a:p>
          <a:r>
            <a:rPr lang="en-US" dirty="0" smtClean="0"/>
            <a:t>Partial credit guarantee</a:t>
          </a:r>
          <a:endParaRPr lang="en-GB" dirty="0"/>
        </a:p>
      </dgm:t>
    </dgm:pt>
    <dgm:pt modelId="{EFC55330-F636-4E78-A485-5FE9932E90FA}" type="parTrans" cxnId="{C24E87AA-B42F-42CA-A665-EBF411D83193}">
      <dgm:prSet/>
      <dgm:spPr/>
      <dgm:t>
        <a:bodyPr/>
        <a:lstStyle/>
        <a:p>
          <a:endParaRPr lang="en-GB"/>
        </a:p>
      </dgm:t>
    </dgm:pt>
    <dgm:pt modelId="{0E3B25C4-0058-4712-845C-B3CB9C9CB9DA}" type="sibTrans" cxnId="{C24E87AA-B42F-42CA-A665-EBF411D83193}">
      <dgm:prSet/>
      <dgm:spPr/>
      <dgm:t>
        <a:bodyPr/>
        <a:lstStyle/>
        <a:p>
          <a:endParaRPr lang="en-GB"/>
        </a:p>
      </dgm:t>
    </dgm:pt>
    <dgm:pt modelId="{A5814097-1C13-4D88-8F70-3954BA4FD3BA}">
      <dgm:prSet/>
      <dgm:spPr/>
      <dgm:t>
        <a:bodyPr/>
        <a:lstStyle/>
        <a:p>
          <a:r>
            <a:rPr lang="en-US" dirty="0" smtClean="0"/>
            <a:t>Support finance</a:t>
          </a:r>
          <a:endParaRPr lang="en-GB" dirty="0"/>
        </a:p>
      </dgm:t>
    </dgm:pt>
    <dgm:pt modelId="{539E7BDC-9B4E-4100-8D58-6E7F18B29A96}" type="parTrans" cxnId="{022D6636-993E-4E8C-A9D2-5EA9B2C02306}">
      <dgm:prSet/>
      <dgm:spPr/>
      <dgm:t>
        <a:bodyPr/>
        <a:lstStyle/>
        <a:p>
          <a:endParaRPr lang="en-GB"/>
        </a:p>
      </dgm:t>
    </dgm:pt>
    <dgm:pt modelId="{961C8F54-9B5F-45CC-9D4E-708D21A19423}" type="sibTrans" cxnId="{022D6636-993E-4E8C-A9D2-5EA9B2C02306}">
      <dgm:prSet/>
      <dgm:spPr/>
      <dgm:t>
        <a:bodyPr/>
        <a:lstStyle/>
        <a:p>
          <a:endParaRPr lang="en-GB"/>
        </a:p>
      </dgm:t>
    </dgm:pt>
    <dgm:pt modelId="{B14A16D0-D1F3-4A2E-B261-F39213B92F19}">
      <dgm:prSet/>
      <dgm:spPr/>
      <dgm:t>
        <a:bodyPr/>
        <a:lstStyle/>
        <a:p>
          <a:r>
            <a:rPr lang="en-US" dirty="0" smtClean="0"/>
            <a:t> Concessional loan</a:t>
          </a:r>
          <a:endParaRPr lang="en-GB" dirty="0"/>
        </a:p>
      </dgm:t>
    </dgm:pt>
    <dgm:pt modelId="{8D871797-3F95-43DF-9A61-90678723F5E6}" type="parTrans" cxnId="{75BCBF5F-6D93-4859-9EDE-5D65ECFF3F16}">
      <dgm:prSet/>
      <dgm:spPr/>
      <dgm:t>
        <a:bodyPr/>
        <a:lstStyle/>
        <a:p>
          <a:endParaRPr lang="en-GB"/>
        </a:p>
      </dgm:t>
    </dgm:pt>
    <dgm:pt modelId="{DE601777-69EF-4C3B-AFB8-9E759F1FF874}" type="sibTrans" cxnId="{75BCBF5F-6D93-4859-9EDE-5D65ECFF3F16}">
      <dgm:prSet/>
      <dgm:spPr/>
      <dgm:t>
        <a:bodyPr/>
        <a:lstStyle/>
        <a:p>
          <a:endParaRPr lang="en-GB"/>
        </a:p>
      </dgm:t>
    </dgm:pt>
    <dgm:pt modelId="{B1EF3137-FA89-407D-A254-3F54D761BA93}">
      <dgm:prSet/>
      <dgm:spPr/>
      <dgm:t>
        <a:bodyPr/>
        <a:lstStyle/>
        <a:p>
          <a:r>
            <a:rPr lang="en-US" dirty="0" smtClean="0"/>
            <a:t>Support service</a:t>
          </a:r>
          <a:endParaRPr lang="en-GB" dirty="0"/>
        </a:p>
      </dgm:t>
    </dgm:pt>
    <dgm:pt modelId="{F0CF53F8-F2F8-4801-B947-05A96DD6B517}" type="parTrans" cxnId="{85F93CF6-F7BE-41DA-844E-DC2B503309F6}">
      <dgm:prSet/>
      <dgm:spPr/>
      <dgm:t>
        <a:bodyPr/>
        <a:lstStyle/>
        <a:p>
          <a:endParaRPr lang="en-GB"/>
        </a:p>
      </dgm:t>
    </dgm:pt>
    <dgm:pt modelId="{41B11DCE-0F74-4C51-AAD9-19E3231AD81C}" type="sibTrans" cxnId="{85F93CF6-F7BE-41DA-844E-DC2B503309F6}">
      <dgm:prSet/>
      <dgm:spPr/>
      <dgm:t>
        <a:bodyPr/>
        <a:lstStyle/>
        <a:p>
          <a:endParaRPr lang="en-GB"/>
        </a:p>
      </dgm:t>
    </dgm:pt>
    <dgm:pt modelId="{B5341756-D0A3-45A8-B896-3E2535180564}">
      <dgm:prSet/>
      <dgm:spPr/>
      <dgm:t>
        <a:bodyPr/>
        <a:lstStyle/>
        <a:p>
          <a:r>
            <a:rPr lang="en-US" dirty="0" smtClean="0"/>
            <a:t>Support asset</a:t>
          </a:r>
          <a:endParaRPr lang="en-GB" dirty="0"/>
        </a:p>
      </dgm:t>
    </dgm:pt>
    <dgm:pt modelId="{99E976BF-0CE6-4D4B-8C17-7B408940ED17}" type="parTrans" cxnId="{6A329F65-FE2F-459A-A93F-D330C1305851}">
      <dgm:prSet/>
      <dgm:spPr/>
      <dgm:t>
        <a:bodyPr/>
        <a:lstStyle/>
        <a:p>
          <a:endParaRPr lang="en-GB"/>
        </a:p>
      </dgm:t>
    </dgm:pt>
    <dgm:pt modelId="{952B6DFE-011E-43B5-A485-CC74147CA500}" type="sibTrans" cxnId="{6A329F65-FE2F-459A-A93F-D330C1305851}">
      <dgm:prSet/>
      <dgm:spPr/>
      <dgm:t>
        <a:bodyPr/>
        <a:lstStyle/>
        <a:p>
          <a:endParaRPr lang="en-GB"/>
        </a:p>
      </dgm:t>
    </dgm:pt>
    <dgm:pt modelId="{BE763F42-0260-4DD6-9894-866EC5D88FFC}">
      <dgm:prSet/>
      <dgm:spPr/>
      <dgm:t>
        <a:bodyPr/>
        <a:lstStyle/>
        <a:p>
          <a:r>
            <a:rPr lang="en-US" dirty="0" smtClean="0"/>
            <a:t> Subsidy</a:t>
          </a:r>
          <a:endParaRPr lang="en-GB" dirty="0"/>
        </a:p>
      </dgm:t>
    </dgm:pt>
    <dgm:pt modelId="{2D523B66-95A3-4EAD-8397-3E26F816A0F9}" type="parTrans" cxnId="{7FDB013F-4FCA-4ECD-8DCF-19BA88D413EA}">
      <dgm:prSet/>
      <dgm:spPr/>
      <dgm:t>
        <a:bodyPr/>
        <a:lstStyle/>
        <a:p>
          <a:endParaRPr lang="en-GB"/>
        </a:p>
      </dgm:t>
    </dgm:pt>
    <dgm:pt modelId="{1D9F9800-7A0C-42A9-BD4A-B696E5025332}" type="sibTrans" cxnId="{7FDB013F-4FCA-4ECD-8DCF-19BA88D413EA}">
      <dgm:prSet/>
      <dgm:spPr/>
      <dgm:t>
        <a:bodyPr/>
        <a:lstStyle/>
        <a:p>
          <a:endParaRPr lang="en-GB"/>
        </a:p>
      </dgm:t>
    </dgm:pt>
    <dgm:pt modelId="{A634FBBE-B4BA-4A7D-B81B-F8317B232AF5}">
      <dgm:prSet/>
      <dgm:spPr/>
      <dgm:t>
        <a:bodyPr/>
        <a:lstStyle/>
        <a:p>
          <a:r>
            <a:rPr lang="en-US" dirty="0" smtClean="0"/>
            <a:t>Tax holiday</a:t>
          </a:r>
          <a:endParaRPr lang="en-GB" dirty="0"/>
        </a:p>
      </dgm:t>
    </dgm:pt>
    <dgm:pt modelId="{E238C6F7-3706-4C60-BF89-82B3608FC888}" type="parTrans" cxnId="{2C227FF0-E5BD-436D-A062-3770C62FA484}">
      <dgm:prSet/>
      <dgm:spPr/>
      <dgm:t>
        <a:bodyPr/>
        <a:lstStyle/>
        <a:p>
          <a:endParaRPr lang="en-GB"/>
        </a:p>
      </dgm:t>
    </dgm:pt>
    <dgm:pt modelId="{623AD600-792A-43A2-8860-F70FF2A3652B}" type="sibTrans" cxnId="{2C227FF0-E5BD-436D-A062-3770C62FA484}">
      <dgm:prSet/>
      <dgm:spPr/>
      <dgm:t>
        <a:bodyPr/>
        <a:lstStyle/>
        <a:p>
          <a:endParaRPr lang="en-GB"/>
        </a:p>
      </dgm:t>
    </dgm:pt>
    <dgm:pt modelId="{4007ED43-0ECA-4DA7-A14C-4C85E595DEE7}">
      <dgm:prSet/>
      <dgm:spPr/>
      <dgm:t>
        <a:bodyPr/>
        <a:lstStyle/>
        <a:p>
          <a:r>
            <a:rPr lang="en-US" dirty="0" smtClean="0"/>
            <a:t>Feed in tariff</a:t>
          </a:r>
          <a:endParaRPr lang="en-GB" dirty="0"/>
        </a:p>
      </dgm:t>
    </dgm:pt>
    <dgm:pt modelId="{1A6E6135-9419-49AE-BF8F-E57EA33D374E}" type="parTrans" cxnId="{5164E471-37F9-4D56-B785-BFE06074CA5D}">
      <dgm:prSet/>
      <dgm:spPr/>
      <dgm:t>
        <a:bodyPr/>
        <a:lstStyle/>
        <a:p>
          <a:endParaRPr lang="en-GB"/>
        </a:p>
      </dgm:t>
    </dgm:pt>
    <dgm:pt modelId="{EF12A5D1-519F-445D-A8ED-804B4969CF56}" type="sibTrans" cxnId="{5164E471-37F9-4D56-B785-BFE06074CA5D}">
      <dgm:prSet/>
      <dgm:spPr/>
      <dgm:t>
        <a:bodyPr/>
        <a:lstStyle/>
        <a:p>
          <a:endParaRPr lang="en-GB"/>
        </a:p>
      </dgm:t>
    </dgm:pt>
    <dgm:pt modelId="{22927406-41FD-4D2D-BB49-CAD4636D6C22}">
      <dgm:prSet/>
      <dgm:spPr/>
      <dgm:t>
        <a:bodyPr/>
        <a:lstStyle/>
        <a:p>
          <a:r>
            <a:rPr lang="en-US" dirty="0" smtClean="0"/>
            <a:t> Partial or full grants</a:t>
          </a:r>
          <a:endParaRPr lang="en-GB" dirty="0"/>
        </a:p>
      </dgm:t>
    </dgm:pt>
    <dgm:pt modelId="{B673D24E-8546-4DF3-8F57-C1E1D36E9C89}" type="parTrans" cxnId="{E50C0120-1B55-4373-809F-D5600BF0E13D}">
      <dgm:prSet/>
      <dgm:spPr/>
      <dgm:t>
        <a:bodyPr/>
        <a:lstStyle/>
        <a:p>
          <a:endParaRPr lang="en-GB"/>
        </a:p>
      </dgm:t>
    </dgm:pt>
    <dgm:pt modelId="{6ACA84BD-7F0E-4F59-AFF1-0077F16F2AE5}" type="sibTrans" cxnId="{E50C0120-1B55-4373-809F-D5600BF0E13D}">
      <dgm:prSet/>
      <dgm:spPr/>
      <dgm:t>
        <a:bodyPr/>
        <a:lstStyle/>
        <a:p>
          <a:endParaRPr lang="en-GB"/>
        </a:p>
      </dgm:t>
    </dgm:pt>
    <dgm:pt modelId="{BA832ED2-C1FC-4D69-B4E1-216CB5FFA23D}">
      <dgm:prSet phldrT="[Text]"/>
      <dgm:spPr/>
      <dgm:t>
        <a:bodyPr/>
        <a:lstStyle/>
        <a:p>
          <a:r>
            <a:rPr lang="en-US" dirty="0" smtClean="0"/>
            <a:t>Political risk guarantee</a:t>
          </a:r>
          <a:endParaRPr lang="en-GB" dirty="0"/>
        </a:p>
      </dgm:t>
    </dgm:pt>
    <dgm:pt modelId="{5F713F29-98D6-4CCB-A604-57EDAE84D0B4}" type="parTrans" cxnId="{11A0D14C-E920-4CCC-80E1-D7628476D62B}">
      <dgm:prSet/>
      <dgm:spPr/>
      <dgm:t>
        <a:bodyPr/>
        <a:lstStyle/>
        <a:p>
          <a:endParaRPr lang="en-GB"/>
        </a:p>
      </dgm:t>
    </dgm:pt>
    <dgm:pt modelId="{3A38425B-A258-4A75-B80B-F772C3900E68}" type="sibTrans" cxnId="{11A0D14C-E920-4CCC-80E1-D7628476D62B}">
      <dgm:prSet/>
      <dgm:spPr/>
      <dgm:t>
        <a:bodyPr/>
        <a:lstStyle/>
        <a:p>
          <a:endParaRPr lang="en-GB"/>
        </a:p>
      </dgm:t>
    </dgm:pt>
    <dgm:pt modelId="{A0F7128D-41F2-457E-B8FB-CA4ED6448460}">
      <dgm:prSet phldrT="[Text]"/>
      <dgm:spPr/>
      <dgm:t>
        <a:bodyPr/>
        <a:lstStyle/>
        <a:p>
          <a:r>
            <a:rPr lang="en-US" dirty="0" smtClean="0"/>
            <a:t>Guidelines</a:t>
          </a:r>
          <a:endParaRPr lang="en-GB" dirty="0"/>
        </a:p>
      </dgm:t>
    </dgm:pt>
    <dgm:pt modelId="{722B9D64-8067-4B03-BF63-CA0230656D93}" type="parTrans" cxnId="{A136CD1F-7A73-4B06-A75E-D644CA458A90}">
      <dgm:prSet/>
      <dgm:spPr/>
      <dgm:t>
        <a:bodyPr/>
        <a:lstStyle/>
        <a:p>
          <a:endParaRPr lang="en-GB"/>
        </a:p>
      </dgm:t>
    </dgm:pt>
    <dgm:pt modelId="{E6011116-8C69-471A-A4F2-23A3FD341399}" type="sibTrans" cxnId="{A136CD1F-7A73-4B06-A75E-D644CA458A90}">
      <dgm:prSet/>
      <dgm:spPr/>
      <dgm:t>
        <a:bodyPr/>
        <a:lstStyle/>
        <a:p>
          <a:endParaRPr lang="en-GB"/>
        </a:p>
      </dgm:t>
    </dgm:pt>
    <dgm:pt modelId="{69D545ED-1416-4AEC-A8CF-366932E1A4DC}">
      <dgm:prSet phldrT="[Text]"/>
      <dgm:spPr/>
      <dgm:t>
        <a:bodyPr/>
        <a:lstStyle/>
        <a:p>
          <a:r>
            <a:rPr lang="en-US" dirty="0" smtClean="0"/>
            <a:t>Decision tools</a:t>
          </a:r>
          <a:endParaRPr lang="en-GB" dirty="0"/>
        </a:p>
      </dgm:t>
    </dgm:pt>
    <dgm:pt modelId="{196BF533-713E-4027-A5F0-A4FB63180DBE}" type="parTrans" cxnId="{168A114B-C6B2-4616-AA3B-2DA820BEBDF1}">
      <dgm:prSet/>
      <dgm:spPr/>
      <dgm:t>
        <a:bodyPr/>
        <a:lstStyle/>
        <a:p>
          <a:endParaRPr lang="en-GB"/>
        </a:p>
      </dgm:t>
    </dgm:pt>
    <dgm:pt modelId="{7765C39A-F84E-4C57-9E76-4A67499CBD71}" type="sibTrans" cxnId="{168A114B-C6B2-4616-AA3B-2DA820BEBDF1}">
      <dgm:prSet/>
      <dgm:spPr/>
      <dgm:t>
        <a:bodyPr/>
        <a:lstStyle/>
        <a:p>
          <a:endParaRPr lang="en-GB"/>
        </a:p>
      </dgm:t>
    </dgm:pt>
    <dgm:pt modelId="{466B3737-CF07-42E9-A85B-2412761C4F55}">
      <dgm:prSet/>
      <dgm:spPr/>
      <dgm:t>
        <a:bodyPr/>
        <a:lstStyle/>
        <a:p>
          <a:r>
            <a:rPr lang="en-US" dirty="0" smtClean="0"/>
            <a:t>Public equity</a:t>
          </a:r>
          <a:endParaRPr lang="en-GB" dirty="0"/>
        </a:p>
      </dgm:t>
    </dgm:pt>
    <dgm:pt modelId="{71C8380E-CD18-4420-8037-03857F2ED85D}" type="parTrans" cxnId="{9783AA58-3231-4F0C-8D95-42AA4E1812FC}">
      <dgm:prSet/>
      <dgm:spPr/>
      <dgm:t>
        <a:bodyPr/>
        <a:lstStyle/>
        <a:p>
          <a:endParaRPr lang="en-GB"/>
        </a:p>
      </dgm:t>
    </dgm:pt>
    <dgm:pt modelId="{97D4A6FD-2234-457E-A3AC-1145CE877B9A}" type="sibTrans" cxnId="{9783AA58-3231-4F0C-8D95-42AA4E1812FC}">
      <dgm:prSet/>
      <dgm:spPr/>
      <dgm:t>
        <a:bodyPr/>
        <a:lstStyle/>
        <a:p>
          <a:endParaRPr lang="en-GB"/>
        </a:p>
      </dgm:t>
    </dgm:pt>
    <dgm:pt modelId="{611DAF1A-983E-41E2-9EBB-BC5D3F7CE8CD}">
      <dgm:prSet/>
      <dgm:spPr/>
      <dgm:t>
        <a:bodyPr/>
        <a:lstStyle/>
        <a:p>
          <a:r>
            <a:rPr lang="en-GB" dirty="0" smtClean="0"/>
            <a:t>Fiscal incentives (depreciation rules)</a:t>
          </a:r>
          <a:endParaRPr lang="en-GB" dirty="0"/>
        </a:p>
      </dgm:t>
    </dgm:pt>
    <dgm:pt modelId="{91580DDB-D73B-47B3-A000-5BA74BE5C0BD}" type="parTrans" cxnId="{AB61E5B1-076C-41B5-B635-70AD892100F0}">
      <dgm:prSet/>
      <dgm:spPr/>
      <dgm:t>
        <a:bodyPr/>
        <a:lstStyle/>
        <a:p>
          <a:endParaRPr lang="en-US"/>
        </a:p>
      </dgm:t>
    </dgm:pt>
    <dgm:pt modelId="{212D2F53-77A3-4D02-B4A7-8A2B634C917B}" type="sibTrans" cxnId="{AB61E5B1-076C-41B5-B635-70AD892100F0}">
      <dgm:prSet/>
      <dgm:spPr/>
      <dgm:t>
        <a:bodyPr/>
        <a:lstStyle/>
        <a:p>
          <a:endParaRPr lang="en-US"/>
        </a:p>
      </dgm:t>
    </dgm:pt>
    <dgm:pt modelId="{388A018B-A9CB-455F-8C4B-FD6E93FA7CAA}">
      <dgm:prSet phldrT="[Text]"/>
      <dgm:spPr/>
      <dgm:t>
        <a:bodyPr/>
        <a:lstStyle/>
        <a:p>
          <a:r>
            <a:rPr lang="en-GB" dirty="0" smtClean="0"/>
            <a:t>Technology standards</a:t>
          </a:r>
          <a:endParaRPr lang="en-GB" dirty="0"/>
        </a:p>
      </dgm:t>
    </dgm:pt>
    <dgm:pt modelId="{DB655105-5B6A-4570-AFD7-69A90CF49514}" type="parTrans" cxnId="{7E91FABB-B98D-46D3-8A89-7690CCF2FC94}">
      <dgm:prSet/>
      <dgm:spPr/>
      <dgm:t>
        <a:bodyPr/>
        <a:lstStyle/>
        <a:p>
          <a:endParaRPr lang="en-US"/>
        </a:p>
      </dgm:t>
    </dgm:pt>
    <dgm:pt modelId="{558997A5-81B2-40D7-BAC7-395FA0C19483}" type="sibTrans" cxnId="{7E91FABB-B98D-46D3-8A89-7690CCF2FC94}">
      <dgm:prSet/>
      <dgm:spPr/>
      <dgm:t>
        <a:bodyPr/>
        <a:lstStyle/>
        <a:p>
          <a:endParaRPr lang="en-US"/>
        </a:p>
      </dgm:t>
    </dgm:pt>
    <dgm:pt modelId="{D5A03820-89AB-4CD5-8A74-44E72CD8D480}">
      <dgm:prSet phldrT="[Text]"/>
      <dgm:spPr/>
      <dgm:t>
        <a:bodyPr/>
        <a:lstStyle/>
        <a:p>
          <a:r>
            <a:rPr lang="en-GB" dirty="0" smtClean="0"/>
            <a:t>Targets</a:t>
          </a:r>
          <a:endParaRPr lang="en-GB" dirty="0"/>
        </a:p>
      </dgm:t>
    </dgm:pt>
    <dgm:pt modelId="{CE5B6264-EB72-4815-8C91-21F54A6006D8}" type="parTrans" cxnId="{70A70CFC-92E4-4B03-AEB6-4B9153517EF0}">
      <dgm:prSet/>
      <dgm:spPr/>
      <dgm:t>
        <a:bodyPr/>
        <a:lstStyle/>
        <a:p>
          <a:endParaRPr lang="en-US"/>
        </a:p>
      </dgm:t>
    </dgm:pt>
    <dgm:pt modelId="{C19A6F27-838F-4FBF-8B1F-05C2B34BF47C}" type="sibTrans" cxnId="{70A70CFC-92E4-4B03-AEB6-4B9153517EF0}">
      <dgm:prSet/>
      <dgm:spPr/>
      <dgm:t>
        <a:bodyPr/>
        <a:lstStyle/>
        <a:p>
          <a:endParaRPr lang="en-US"/>
        </a:p>
      </dgm:t>
    </dgm:pt>
    <dgm:pt modelId="{28B023B1-3700-43A8-A19A-E239521988B2}">
      <dgm:prSet phldrT="[Text]"/>
      <dgm:spPr/>
      <dgm:t>
        <a:bodyPr/>
        <a:lstStyle/>
        <a:p>
          <a:r>
            <a:rPr lang="en-GB" dirty="0" smtClean="0"/>
            <a:t>Risk cover instruments</a:t>
          </a:r>
          <a:endParaRPr lang="en-GB" dirty="0"/>
        </a:p>
      </dgm:t>
    </dgm:pt>
    <dgm:pt modelId="{154BE497-A738-496D-B273-D30B3E42CD88}" type="parTrans" cxnId="{1D78D4D0-8D48-4A06-A9D6-FDB826313FEB}">
      <dgm:prSet/>
      <dgm:spPr/>
      <dgm:t>
        <a:bodyPr/>
        <a:lstStyle/>
        <a:p>
          <a:endParaRPr lang="en-US"/>
        </a:p>
      </dgm:t>
    </dgm:pt>
    <dgm:pt modelId="{08067C0E-4246-4023-8334-1A113AB50B5B}" type="sibTrans" cxnId="{1D78D4D0-8D48-4A06-A9D6-FDB826313FEB}">
      <dgm:prSet/>
      <dgm:spPr/>
      <dgm:t>
        <a:bodyPr/>
        <a:lstStyle/>
        <a:p>
          <a:endParaRPr lang="en-US"/>
        </a:p>
      </dgm:t>
    </dgm:pt>
    <dgm:pt modelId="{3DD8D91B-9EBD-4720-8FBC-2AA3B1843657}" type="pres">
      <dgm:prSet presAssocID="{16228AB6-3931-4A38-AA1A-1C08974E4D27}" presName="Name0" presStyleCnt="0">
        <dgm:presLayoutVars>
          <dgm:chMax val="11"/>
          <dgm:chPref val="11"/>
          <dgm:dir/>
          <dgm:resizeHandles/>
        </dgm:presLayoutVars>
      </dgm:prSet>
      <dgm:spPr/>
      <dgm:t>
        <a:bodyPr/>
        <a:lstStyle/>
        <a:p>
          <a:endParaRPr lang="en-GB"/>
        </a:p>
      </dgm:t>
    </dgm:pt>
    <dgm:pt modelId="{10F593B8-6E87-40AB-AE3A-9F4DCDA0ACBE}" type="pres">
      <dgm:prSet presAssocID="{B5341756-D0A3-45A8-B896-3E2535180564}" presName="Accent6" presStyleCnt="0"/>
      <dgm:spPr/>
    </dgm:pt>
    <dgm:pt modelId="{F4E48769-63B6-4669-ADCB-E444DD558E5F}" type="pres">
      <dgm:prSet presAssocID="{B5341756-D0A3-45A8-B896-3E2535180564}" presName="Accent" presStyleLbl="node1" presStyleIdx="0" presStyleCnt="6"/>
      <dgm:spPr/>
    </dgm:pt>
    <dgm:pt modelId="{806272D0-CB74-47E9-A801-5841650068AB}" type="pres">
      <dgm:prSet presAssocID="{B5341756-D0A3-45A8-B896-3E2535180564}" presName="ParentBackground6" presStyleCnt="0"/>
      <dgm:spPr/>
    </dgm:pt>
    <dgm:pt modelId="{9E6C1F0D-CB57-4DA0-806B-4694532F655D}" type="pres">
      <dgm:prSet presAssocID="{B5341756-D0A3-45A8-B896-3E2535180564}" presName="ParentBackground" presStyleLbl="fgAcc1" presStyleIdx="0" presStyleCnt="6"/>
      <dgm:spPr/>
      <dgm:t>
        <a:bodyPr/>
        <a:lstStyle/>
        <a:p>
          <a:endParaRPr lang="en-GB"/>
        </a:p>
      </dgm:t>
    </dgm:pt>
    <dgm:pt modelId="{CF0AF9B2-194D-450D-B867-E6F487318246}" type="pres">
      <dgm:prSet presAssocID="{B5341756-D0A3-45A8-B896-3E2535180564}" presName="Child6" presStyleLbl="revTx" presStyleIdx="0" presStyleCnt="6">
        <dgm:presLayoutVars>
          <dgm:chMax val="0"/>
          <dgm:chPref val="0"/>
          <dgm:bulletEnabled val="1"/>
        </dgm:presLayoutVars>
      </dgm:prSet>
      <dgm:spPr/>
      <dgm:t>
        <a:bodyPr/>
        <a:lstStyle/>
        <a:p>
          <a:endParaRPr lang="en-GB"/>
        </a:p>
      </dgm:t>
    </dgm:pt>
    <dgm:pt modelId="{DDA1AA8B-C9B4-4B5C-B6DE-C38722B40D21}" type="pres">
      <dgm:prSet presAssocID="{B5341756-D0A3-45A8-B896-3E2535180564}" presName="Parent6" presStyleLbl="revTx" presStyleIdx="0" presStyleCnt="6">
        <dgm:presLayoutVars>
          <dgm:chMax val="1"/>
          <dgm:chPref val="1"/>
          <dgm:bulletEnabled val="1"/>
        </dgm:presLayoutVars>
      </dgm:prSet>
      <dgm:spPr/>
      <dgm:t>
        <a:bodyPr/>
        <a:lstStyle/>
        <a:p>
          <a:endParaRPr lang="en-GB"/>
        </a:p>
      </dgm:t>
    </dgm:pt>
    <dgm:pt modelId="{8FC8CD68-7C42-48F4-A24C-41835BC306A6}" type="pres">
      <dgm:prSet presAssocID="{B1EF3137-FA89-407D-A254-3F54D761BA93}" presName="Accent5" presStyleCnt="0"/>
      <dgm:spPr/>
    </dgm:pt>
    <dgm:pt modelId="{9EC49209-F21B-48A0-8797-4C29CAF88438}" type="pres">
      <dgm:prSet presAssocID="{B1EF3137-FA89-407D-A254-3F54D761BA93}" presName="Accent" presStyleLbl="node1" presStyleIdx="1" presStyleCnt="6"/>
      <dgm:spPr/>
    </dgm:pt>
    <dgm:pt modelId="{231222D1-679B-45E4-946D-D68825D4D3FB}" type="pres">
      <dgm:prSet presAssocID="{B1EF3137-FA89-407D-A254-3F54D761BA93}" presName="ParentBackground5" presStyleCnt="0"/>
      <dgm:spPr/>
    </dgm:pt>
    <dgm:pt modelId="{82E0B7B4-6F34-411F-976E-F3D95A4C3C46}" type="pres">
      <dgm:prSet presAssocID="{B1EF3137-FA89-407D-A254-3F54D761BA93}" presName="ParentBackground" presStyleLbl="fgAcc1" presStyleIdx="1" presStyleCnt="6"/>
      <dgm:spPr/>
      <dgm:t>
        <a:bodyPr/>
        <a:lstStyle/>
        <a:p>
          <a:endParaRPr lang="en-GB"/>
        </a:p>
      </dgm:t>
    </dgm:pt>
    <dgm:pt modelId="{D1528A3E-6E49-4DFC-AE79-5A996E8FE734}" type="pres">
      <dgm:prSet presAssocID="{B1EF3137-FA89-407D-A254-3F54D761BA93}" presName="Child5" presStyleLbl="revTx" presStyleIdx="1" presStyleCnt="6">
        <dgm:presLayoutVars>
          <dgm:chMax val="0"/>
          <dgm:chPref val="0"/>
          <dgm:bulletEnabled val="1"/>
        </dgm:presLayoutVars>
      </dgm:prSet>
      <dgm:spPr/>
      <dgm:t>
        <a:bodyPr/>
        <a:lstStyle/>
        <a:p>
          <a:endParaRPr lang="en-GB"/>
        </a:p>
      </dgm:t>
    </dgm:pt>
    <dgm:pt modelId="{CFF22DB4-17D6-43BD-8821-425468428196}" type="pres">
      <dgm:prSet presAssocID="{B1EF3137-FA89-407D-A254-3F54D761BA93}" presName="Parent5" presStyleLbl="revTx" presStyleIdx="1" presStyleCnt="6">
        <dgm:presLayoutVars>
          <dgm:chMax val="1"/>
          <dgm:chPref val="1"/>
          <dgm:bulletEnabled val="1"/>
        </dgm:presLayoutVars>
      </dgm:prSet>
      <dgm:spPr/>
      <dgm:t>
        <a:bodyPr/>
        <a:lstStyle/>
        <a:p>
          <a:endParaRPr lang="en-GB"/>
        </a:p>
      </dgm:t>
    </dgm:pt>
    <dgm:pt modelId="{D70E152A-D062-4EDF-8BAD-A80A21075C40}" type="pres">
      <dgm:prSet presAssocID="{A5814097-1C13-4D88-8F70-3954BA4FD3BA}" presName="Accent4" presStyleCnt="0"/>
      <dgm:spPr/>
    </dgm:pt>
    <dgm:pt modelId="{9E504D9F-5D51-4A60-9D37-815920632DBC}" type="pres">
      <dgm:prSet presAssocID="{A5814097-1C13-4D88-8F70-3954BA4FD3BA}" presName="Accent" presStyleLbl="node1" presStyleIdx="2" presStyleCnt="6"/>
      <dgm:spPr/>
    </dgm:pt>
    <dgm:pt modelId="{92D6A324-D9AD-48E6-8A1A-E4F63F0CE8EF}" type="pres">
      <dgm:prSet presAssocID="{A5814097-1C13-4D88-8F70-3954BA4FD3BA}" presName="ParentBackground4" presStyleCnt="0"/>
      <dgm:spPr/>
    </dgm:pt>
    <dgm:pt modelId="{BFDFF36B-B3C5-420C-8EF3-9419F01311DD}" type="pres">
      <dgm:prSet presAssocID="{A5814097-1C13-4D88-8F70-3954BA4FD3BA}" presName="ParentBackground" presStyleLbl="fgAcc1" presStyleIdx="2" presStyleCnt="6"/>
      <dgm:spPr/>
      <dgm:t>
        <a:bodyPr/>
        <a:lstStyle/>
        <a:p>
          <a:endParaRPr lang="en-GB"/>
        </a:p>
      </dgm:t>
    </dgm:pt>
    <dgm:pt modelId="{16C65DF5-4A9D-4622-9E46-D8FEC5D6EE4A}" type="pres">
      <dgm:prSet presAssocID="{A5814097-1C13-4D88-8F70-3954BA4FD3BA}" presName="Child4" presStyleLbl="revTx" presStyleIdx="2" presStyleCnt="6">
        <dgm:presLayoutVars>
          <dgm:chMax val="0"/>
          <dgm:chPref val="0"/>
          <dgm:bulletEnabled val="1"/>
        </dgm:presLayoutVars>
      </dgm:prSet>
      <dgm:spPr/>
      <dgm:t>
        <a:bodyPr/>
        <a:lstStyle/>
        <a:p>
          <a:endParaRPr lang="en-GB"/>
        </a:p>
      </dgm:t>
    </dgm:pt>
    <dgm:pt modelId="{561CD04D-DF2A-4BBA-A66F-AD8F7E65E87E}" type="pres">
      <dgm:prSet presAssocID="{A5814097-1C13-4D88-8F70-3954BA4FD3BA}" presName="Parent4" presStyleLbl="revTx" presStyleIdx="2" presStyleCnt="6">
        <dgm:presLayoutVars>
          <dgm:chMax val="1"/>
          <dgm:chPref val="1"/>
          <dgm:bulletEnabled val="1"/>
        </dgm:presLayoutVars>
      </dgm:prSet>
      <dgm:spPr/>
      <dgm:t>
        <a:bodyPr/>
        <a:lstStyle/>
        <a:p>
          <a:endParaRPr lang="en-GB"/>
        </a:p>
      </dgm:t>
    </dgm:pt>
    <dgm:pt modelId="{5FB84C4B-9683-4E4E-A3A1-D8914DF17910}" type="pres">
      <dgm:prSet presAssocID="{8A2B8443-34EB-4D50-9C7C-C887D42EF57B}" presName="Accent3" presStyleCnt="0"/>
      <dgm:spPr/>
    </dgm:pt>
    <dgm:pt modelId="{AA06F65F-DD4E-43A3-8768-143A96A5D1B8}" type="pres">
      <dgm:prSet presAssocID="{8A2B8443-34EB-4D50-9C7C-C887D42EF57B}" presName="Accent" presStyleLbl="node1" presStyleIdx="3" presStyleCnt="6"/>
      <dgm:spPr/>
    </dgm:pt>
    <dgm:pt modelId="{AF46AF30-2DA4-4014-8AA4-C1E7DE58B0FC}" type="pres">
      <dgm:prSet presAssocID="{8A2B8443-34EB-4D50-9C7C-C887D42EF57B}" presName="ParentBackground3" presStyleCnt="0"/>
      <dgm:spPr/>
    </dgm:pt>
    <dgm:pt modelId="{3A780645-3A98-4942-AEF3-0DD69572CAE1}" type="pres">
      <dgm:prSet presAssocID="{8A2B8443-34EB-4D50-9C7C-C887D42EF57B}" presName="ParentBackground" presStyleLbl="fgAcc1" presStyleIdx="3" presStyleCnt="6"/>
      <dgm:spPr/>
      <dgm:t>
        <a:bodyPr/>
        <a:lstStyle/>
        <a:p>
          <a:endParaRPr lang="en-GB"/>
        </a:p>
      </dgm:t>
    </dgm:pt>
    <dgm:pt modelId="{4684357D-C4FC-4024-A23A-4C999F42C776}" type="pres">
      <dgm:prSet presAssocID="{8A2B8443-34EB-4D50-9C7C-C887D42EF57B}" presName="Child3" presStyleLbl="revTx" presStyleIdx="3" presStyleCnt="6">
        <dgm:presLayoutVars>
          <dgm:chMax val="0"/>
          <dgm:chPref val="0"/>
          <dgm:bulletEnabled val="1"/>
        </dgm:presLayoutVars>
      </dgm:prSet>
      <dgm:spPr/>
      <dgm:t>
        <a:bodyPr/>
        <a:lstStyle/>
        <a:p>
          <a:endParaRPr lang="en-GB"/>
        </a:p>
      </dgm:t>
    </dgm:pt>
    <dgm:pt modelId="{B5A449C3-EEA5-4BE5-9B21-48F18EEF916E}" type="pres">
      <dgm:prSet presAssocID="{8A2B8443-34EB-4D50-9C7C-C887D42EF57B}" presName="Parent3" presStyleLbl="revTx" presStyleIdx="3" presStyleCnt="6">
        <dgm:presLayoutVars>
          <dgm:chMax val="1"/>
          <dgm:chPref val="1"/>
          <dgm:bulletEnabled val="1"/>
        </dgm:presLayoutVars>
      </dgm:prSet>
      <dgm:spPr/>
      <dgm:t>
        <a:bodyPr/>
        <a:lstStyle/>
        <a:p>
          <a:endParaRPr lang="en-GB"/>
        </a:p>
      </dgm:t>
    </dgm:pt>
    <dgm:pt modelId="{D6879A3E-EBBA-4779-896C-1AEB3E06B5B7}" type="pres">
      <dgm:prSet presAssocID="{52D2C356-BD44-4ADC-B9B1-AB3467C83C18}" presName="Accent2" presStyleCnt="0"/>
      <dgm:spPr/>
    </dgm:pt>
    <dgm:pt modelId="{998F6731-124D-49D7-8C07-D842297CA5AA}" type="pres">
      <dgm:prSet presAssocID="{52D2C356-BD44-4ADC-B9B1-AB3467C83C18}" presName="Accent" presStyleLbl="node1" presStyleIdx="4" presStyleCnt="6"/>
      <dgm:spPr/>
    </dgm:pt>
    <dgm:pt modelId="{67E2D385-E6B2-4A6F-8C47-6E764EC07426}" type="pres">
      <dgm:prSet presAssocID="{52D2C356-BD44-4ADC-B9B1-AB3467C83C18}" presName="ParentBackground2" presStyleCnt="0"/>
      <dgm:spPr/>
    </dgm:pt>
    <dgm:pt modelId="{24323F1B-286B-4C4D-85CE-DDF63A850B2E}" type="pres">
      <dgm:prSet presAssocID="{52D2C356-BD44-4ADC-B9B1-AB3467C83C18}" presName="ParentBackground" presStyleLbl="fgAcc1" presStyleIdx="4" presStyleCnt="6"/>
      <dgm:spPr/>
      <dgm:t>
        <a:bodyPr/>
        <a:lstStyle/>
        <a:p>
          <a:endParaRPr lang="en-GB"/>
        </a:p>
      </dgm:t>
    </dgm:pt>
    <dgm:pt modelId="{CFE9F753-9DBE-47FF-ACEE-9B239314DE87}" type="pres">
      <dgm:prSet presAssocID="{52D2C356-BD44-4ADC-B9B1-AB3467C83C18}" presName="Child2" presStyleLbl="revTx" presStyleIdx="4" presStyleCnt="6">
        <dgm:presLayoutVars>
          <dgm:chMax val="0"/>
          <dgm:chPref val="0"/>
          <dgm:bulletEnabled val="1"/>
        </dgm:presLayoutVars>
      </dgm:prSet>
      <dgm:spPr/>
      <dgm:t>
        <a:bodyPr/>
        <a:lstStyle/>
        <a:p>
          <a:endParaRPr lang="en-GB"/>
        </a:p>
      </dgm:t>
    </dgm:pt>
    <dgm:pt modelId="{6E5594B1-65C3-4115-8901-5D69AF46BD90}" type="pres">
      <dgm:prSet presAssocID="{52D2C356-BD44-4ADC-B9B1-AB3467C83C18}" presName="Parent2" presStyleLbl="revTx" presStyleIdx="4" presStyleCnt="6">
        <dgm:presLayoutVars>
          <dgm:chMax val="1"/>
          <dgm:chPref val="1"/>
          <dgm:bulletEnabled val="1"/>
        </dgm:presLayoutVars>
      </dgm:prSet>
      <dgm:spPr/>
      <dgm:t>
        <a:bodyPr/>
        <a:lstStyle/>
        <a:p>
          <a:endParaRPr lang="en-GB"/>
        </a:p>
      </dgm:t>
    </dgm:pt>
    <dgm:pt modelId="{0CAB9236-C0E9-4A5A-A562-0FD7FD5AEF88}" type="pres">
      <dgm:prSet presAssocID="{BBC751C4-29FA-4708-9E74-04E084BB7205}" presName="Accent1" presStyleCnt="0"/>
      <dgm:spPr/>
    </dgm:pt>
    <dgm:pt modelId="{167E4725-0E0B-44C0-9B26-B6FB9367F3A6}" type="pres">
      <dgm:prSet presAssocID="{BBC751C4-29FA-4708-9E74-04E084BB7205}" presName="Accent" presStyleLbl="node1" presStyleIdx="5" presStyleCnt="6"/>
      <dgm:spPr/>
    </dgm:pt>
    <dgm:pt modelId="{CFD2BA68-52D9-4AE2-B821-A2234E37F697}" type="pres">
      <dgm:prSet presAssocID="{BBC751C4-29FA-4708-9E74-04E084BB7205}" presName="ParentBackground1" presStyleCnt="0"/>
      <dgm:spPr/>
    </dgm:pt>
    <dgm:pt modelId="{D015E1FE-BA9B-4AF1-862A-D14B97B29639}" type="pres">
      <dgm:prSet presAssocID="{BBC751C4-29FA-4708-9E74-04E084BB7205}" presName="ParentBackground" presStyleLbl="fgAcc1" presStyleIdx="5" presStyleCnt="6"/>
      <dgm:spPr/>
      <dgm:t>
        <a:bodyPr/>
        <a:lstStyle/>
        <a:p>
          <a:endParaRPr lang="en-GB"/>
        </a:p>
      </dgm:t>
    </dgm:pt>
    <dgm:pt modelId="{D437091B-E733-429E-B3B4-3BFCA0860C47}" type="pres">
      <dgm:prSet presAssocID="{BBC751C4-29FA-4708-9E74-04E084BB7205}" presName="Child1" presStyleLbl="revTx" presStyleIdx="5" presStyleCnt="6">
        <dgm:presLayoutVars>
          <dgm:chMax val="0"/>
          <dgm:chPref val="0"/>
          <dgm:bulletEnabled val="1"/>
        </dgm:presLayoutVars>
      </dgm:prSet>
      <dgm:spPr/>
      <dgm:t>
        <a:bodyPr/>
        <a:lstStyle/>
        <a:p>
          <a:endParaRPr lang="en-GB"/>
        </a:p>
      </dgm:t>
    </dgm:pt>
    <dgm:pt modelId="{74AE8527-6D31-4571-8006-56A27E8E7273}" type="pres">
      <dgm:prSet presAssocID="{BBC751C4-29FA-4708-9E74-04E084BB7205}" presName="Parent1" presStyleLbl="revTx" presStyleIdx="5" presStyleCnt="6">
        <dgm:presLayoutVars>
          <dgm:chMax val="1"/>
          <dgm:chPref val="1"/>
          <dgm:bulletEnabled val="1"/>
        </dgm:presLayoutVars>
      </dgm:prSet>
      <dgm:spPr/>
      <dgm:t>
        <a:bodyPr/>
        <a:lstStyle/>
        <a:p>
          <a:endParaRPr lang="en-GB"/>
        </a:p>
      </dgm:t>
    </dgm:pt>
  </dgm:ptLst>
  <dgm:cxnLst>
    <dgm:cxn modelId="{6A329F65-FE2F-459A-A93F-D330C1305851}" srcId="{16228AB6-3931-4A38-AA1A-1C08974E4D27}" destId="{B5341756-D0A3-45A8-B896-3E2535180564}" srcOrd="5" destOrd="0" parTransId="{99E976BF-0CE6-4D4B-8C17-7B408940ED17}" sibTransId="{952B6DFE-011E-43B5-A485-CC74147CA500}"/>
    <dgm:cxn modelId="{ACA7A765-682C-4A2B-84F8-EA56DB55E87D}" type="presOf" srcId="{A0F7128D-41F2-457E-B8FB-CA4ED6448460}" destId="{D437091B-E733-429E-B3B4-3BFCA0860C47}" srcOrd="0" destOrd="1" presId="urn:microsoft.com/office/officeart/2011/layout/CircleProcess"/>
    <dgm:cxn modelId="{2AF973E6-815E-4A22-B78F-2B2E01C2C415}" srcId="{52D2C356-BD44-4ADC-B9B1-AB3467C83C18}" destId="{0B04CAC3-66DA-423D-B0DD-170A9CBE21AB}" srcOrd="0" destOrd="0" parTransId="{9E57179B-17CF-44A1-9287-F3D9461000B4}" sibTransId="{E155850B-0D29-402B-B3E0-E6B4EFB2B563}"/>
    <dgm:cxn modelId="{2F045787-5A66-4AB1-B6EC-1B120EB0A77F}" type="presOf" srcId="{611DAF1A-983E-41E2-9EBB-BC5D3F7CE8CD}" destId="{16C65DF5-4A9D-4622-9E46-D8FEC5D6EE4A}" srcOrd="0" destOrd="3" presId="urn:microsoft.com/office/officeart/2011/layout/CircleProcess"/>
    <dgm:cxn modelId="{022D6636-993E-4E8C-A9D2-5EA9B2C02306}" srcId="{16228AB6-3931-4A38-AA1A-1C08974E4D27}" destId="{A5814097-1C13-4D88-8F70-3954BA4FD3BA}" srcOrd="3" destOrd="0" parTransId="{539E7BDC-9B4E-4100-8D58-6E7F18B29A96}" sibTransId="{961C8F54-9B5F-45CC-9D4E-708D21A19423}"/>
    <dgm:cxn modelId="{3ADB3322-3BA6-4F60-A718-F7C800C3DF75}" type="presOf" srcId="{8A2B8443-34EB-4D50-9C7C-C887D42EF57B}" destId="{B5A449C3-EEA5-4BE5-9B21-48F18EEF916E}" srcOrd="1" destOrd="0" presId="urn:microsoft.com/office/officeart/2011/layout/CircleProcess"/>
    <dgm:cxn modelId="{75BCBF5F-6D93-4859-9EDE-5D65ECFF3F16}" srcId="{A5814097-1C13-4D88-8F70-3954BA4FD3BA}" destId="{B14A16D0-D1F3-4A2E-B261-F39213B92F19}" srcOrd="0" destOrd="0" parTransId="{8D871797-3F95-43DF-9A61-90678723F5E6}" sibTransId="{DE601777-69EF-4C3B-AFB8-9E759F1FF874}"/>
    <dgm:cxn modelId="{B6271F3D-1CE6-430D-92DD-5479A5E3F007}" type="presOf" srcId="{2CE91267-BEE9-4805-AE9D-C202DF17AA8F}" destId="{4684357D-C4FC-4024-A23A-4C999F42C776}" srcOrd="0" destOrd="0" presId="urn:microsoft.com/office/officeart/2011/layout/CircleProcess"/>
    <dgm:cxn modelId="{C24E87AA-B42F-42CA-A665-EBF411D83193}" srcId="{8A2B8443-34EB-4D50-9C7C-C887D42EF57B}" destId="{2CE91267-BEE9-4805-AE9D-C202DF17AA8F}" srcOrd="0" destOrd="0" parTransId="{EFC55330-F636-4E78-A485-5FE9932E90FA}" sibTransId="{0E3B25C4-0058-4712-845C-B3CB9C9CB9DA}"/>
    <dgm:cxn modelId="{605C8D6B-6DC8-4802-A69D-AECDAEB84825}" type="presOf" srcId="{A634FBBE-B4BA-4A7D-B81B-F8317B232AF5}" destId="{16C65DF5-4A9D-4622-9E46-D8FEC5D6EE4A}" srcOrd="0" destOrd="2" presId="urn:microsoft.com/office/officeart/2011/layout/CircleProcess"/>
    <dgm:cxn modelId="{85F93CF6-F7BE-41DA-844E-DC2B503309F6}" srcId="{16228AB6-3931-4A38-AA1A-1C08974E4D27}" destId="{B1EF3137-FA89-407D-A254-3F54D761BA93}" srcOrd="4" destOrd="0" parTransId="{F0CF53F8-F2F8-4801-B947-05A96DD6B517}" sibTransId="{41B11DCE-0F74-4C51-AAD9-19E3231AD81C}"/>
    <dgm:cxn modelId="{70A70CFC-92E4-4B03-AEB6-4B9153517EF0}" srcId="{52D2C356-BD44-4ADC-B9B1-AB3467C83C18}" destId="{D5A03820-89AB-4CD5-8A74-44E72CD8D480}" srcOrd="2" destOrd="0" parTransId="{CE5B6264-EB72-4815-8C91-21F54A6006D8}" sibTransId="{C19A6F27-838F-4FBF-8B1F-05C2B34BF47C}"/>
    <dgm:cxn modelId="{E50C0120-1B55-4373-809F-D5600BF0E13D}" srcId="{B5341756-D0A3-45A8-B896-3E2535180564}" destId="{22927406-41FD-4D2D-BB49-CAD4636D6C22}" srcOrd="0" destOrd="0" parTransId="{B673D24E-8546-4DF3-8F57-C1E1D36E9C89}" sibTransId="{6ACA84BD-7F0E-4F59-AFF1-0077F16F2AE5}"/>
    <dgm:cxn modelId="{CC4CA075-ECA3-4CE6-BA46-41D0C900D3CA}" type="presOf" srcId="{0B04CAC3-66DA-423D-B0DD-170A9CBE21AB}" destId="{CFE9F753-9DBE-47FF-ACEE-9B239314DE87}" srcOrd="0" destOrd="0" presId="urn:microsoft.com/office/officeart/2011/layout/CircleProcess"/>
    <dgm:cxn modelId="{168A114B-C6B2-4616-AA3B-2DA820BEBDF1}" srcId="{BBC751C4-29FA-4708-9E74-04E084BB7205}" destId="{69D545ED-1416-4AEC-A8CF-366932E1A4DC}" srcOrd="2" destOrd="0" parTransId="{196BF533-713E-4027-A5F0-A4FB63180DBE}" sibTransId="{7765C39A-F84E-4C57-9E76-4A67499CBD71}"/>
    <dgm:cxn modelId="{832DDFAC-DBA7-4A2A-B024-875343E87656}" type="presOf" srcId="{8A2B8443-34EB-4D50-9C7C-C887D42EF57B}" destId="{3A780645-3A98-4942-AEF3-0DD69572CAE1}" srcOrd="0" destOrd="0" presId="urn:microsoft.com/office/officeart/2011/layout/CircleProcess"/>
    <dgm:cxn modelId="{C960BDD3-6B43-4182-A29C-31CD02094936}" type="presOf" srcId="{22927406-41FD-4D2D-BB49-CAD4636D6C22}" destId="{CF0AF9B2-194D-450D-B867-E6F487318246}" srcOrd="0" destOrd="0" presId="urn:microsoft.com/office/officeart/2011/layout/CircleProcess"/>
    <dgm:cxn modelId="{7AE18EDE-3302-49EB-B9DF-54A302ECB09B}" type="presOf" srcId="{BA832ED2-C1FC-4D69-B4E1-216CB5FFA23D}" destId="{4684357D-C4FC-4024-A23A-4C999F42C776}" srcOrd="0" destOrd="1" presId="urn:microsoft.com/office/officeart/2011/layout/CircleProcess"/>
    <dgm:cxn modelId="{A76F3033-C22E-4A40-A3D0-D51F340D3570}" type="presOf" srcId="{52D2C356-BD44-4ADC-B9B1-AB3467C83C18}" destId="{24323F1B-286B-4C4D-85CE-DDF63A850B2E}" srcOrd="0" destOrd="0" presId="urn:microsoft.com/office/officeart/2011/layout/CircleProcess"/>
    <dgm:cxn modelId="{959AF281-CE2E-4FEA-9F9D-A85F1AAB98CC}" type="presOf" srcId="{A5814097-1C13-4D88-8F70-3954BA4FD3BA}" destId="{561CD04D-DF2A-4BBA-A66F-AD8F7E65E87E}" srcOrd="1" destOrd="0" presId="urn:microsoft.com/office/officeart/2011/layout/CircleProcess"/>
    <dgm:cxn modelId="{39B783CC-EC09-47E1-9C6C-90FA90F6FE3B}" type="presOf" srcId="{28B023B1-3700-43A8-A19A-E239521988B2}" destId="{4684357D-C4FC-4024-A23A-4C999F42C776}" srcOrd="0" destOrd="2" presId="urn:microsoft.com/office/officeart/2011/layout/CircleProcess"/>
    <dgm:cxn modelId="{FC9089AF-C8D6-4984-9489-681543CCCA0F}" srcId="{BBC751C4-29FA-4708-9E74-04E084BB7205}" destId="{B88732E9-2249-48B6-9E02-5492877249F8}" srcOrd="0" destOrd="0" parTransId="{FE58447C-4141-49F6-8483-A1E453F47854}" sibTransId="{63B4DE2E-DAA8-42A0-8112-7BFB803C7E98}"/>
    <dgm:cxn modelId="{5F682D0E-3F6A-41BF-B476-929B1E34D8A9}" srcId="{16228AB6-3931-4A38-AA1A-1C08974E4D27}" destId="{52D2C356-BD44-4ADC-B9B1-AB3467C83C18}" srcOrd="1" destOrd="0" parTransId="{3808ADAC-2C95-4690-8007-A09A1BBB623A}" sibTransId="{CFADD08A-0B99-4D31-B4E1-BC8A1CF00CF4}"/>
    <dgm:cxn modelId="{61270A8D-53AD-4B55-9041-44C914D398E9}" srcId="{16228AB6-3931-4A38-AA1A-1C08974E4D27}" destId="{8A2B8443-34EB-4D50-9C7C-C887D42EF57B}" srcOrd="2" destOrd="0" parTransId="{AA84D4E0-3870-4885-944D-1E68E2977E4F}" sibTransId="{E0F2A497-093E-4C94-A053-A672AACE3BCF}"/>
    <dgm:cxn modelId="{88EEDC31-39DB-486C-99E7-F8B93E7326A4}" type="presOf" srcId="{B1EF3137-FA89-407D-A254-3F54D761BA93}" destId="{CFF22DB4-17D6-43BD-8821-425468428196}" srcOrd="1" destOrd="0" presId="urn:microsoft.com/office/officeart/2011/layout/CircleProcess"/>
    <dgm:cxn modelId="{9783AA58-3231-4F0C-8D95-42AA4E1812FC}" srcId="{A5814097-1C13-4D88-8F70-3954BA4FD3BA}" destId="{466B3737-CF07-42E9-A85B-2412761C4F55}" srcOrd="1" destOrd="0" parTransId="{71C8380E-CD18-4420-8037-03857F2ED85D}" sibTransId="{97D4A6FD-2234-457E-A3AC-1145CE877B9A}"/>
    <dgm:cxn modelId="{76134414-56F3-43D8-BF32-C04A26331FF5}" type="presOf" srcId="{B1EF3137-FA89-407D-A254-3F54D761BA93}" destId="{82E0B7B4-6F34-411F-976E-F3D95A4C3C46}" srcOrd="0" destOrd="0" presId="urn:microsoft.com/office/officeart/2011/layout/CircleProcess"/>
    <dgm:cxn modelId="{AB61E5B1-076C-41B5-B635-70AD892100F0}" srcId="{A5814097-1C13-4D88-8F70-3954BA4FD3BA}" destId="{611DAF1A-983E-41E2-9EBB-BC5D3F7CE8CD}" srcOrd="3" destOrd="0" parTransId="{91580DDB-D73B-47B3-A000-5BA74BE5C0BD}" sibTransId="{212D2F53-77A3-4D02-B4A7-8A2B634C917B}"/>
    <dgm:cxn modelId="{5BCA4C4B-906C-4967-ABC5-FA213A61EFB3}" type="presOf" srcId="{388A018B-A9CB-455F-8C4B-FD6E93FA7CAA}" destId="{CFE9F753-9DBE-47FF-ACEE-9B239314DE87}" srcOrd="0" destOrd="1" presId="urn:microsoft.com/office/officeart/2011/layout/CircleProcess"/>
    <dgm:cxn modelId="{923093B1-4B18-43EF-A7CE-1F4D2FC41DB2}" type="presOf" srcId="{4007ED43-0ECA-4DA7-A14C-4C85E595DEE7}" destId="{D1528A3E-6E49-4DFC-AE79-5A996E8FE734}" srcOrd="0" destOrd="1" presId="urn:microsoft.com/office/officeart/2011/layout/CircleProcess"/>
    <dgm:cxn modelId="{E49F8FEB-2CBD-4BF8-AA81-DEE936533CF8}" type="presOf" srcId="{B14A16D0-D1F3-4A2E-B261-F39213B92F19}" destId="{16C65DF5-4A9D-4622-9E46-D8FEC5D6EE4A}" srcOrd="0" destOrd="0" presId="urn:microsoft.com/office/officeart/2011/layout/CircleProcess"/>
    <dgm:cxn modelId="{77678F37-08FC-4F41-B0B7-E78E80BAB975}" type="presOf" srcId="{A5814097-1C13-4D88-8F70-3954BA4FD3BA}" destId="{BFDFF36B-B3C5-420C-8EF3-9419F01311DD}" srcOrd="0" destOrd="0" presId="urn:microsoft.com/office/officeart/2011/layout/CircleProcess"/>
    <dgm:cxn modelId="{2C227FF0-E5BD-436D-A062-3770C62FA484}" srcId="{A5814097-1C13-4D88-8F70-3954BA4FD3BA}" destId="{A634FBBE-B4BA-4A7D-B81B-F8317B232AF5}" srcOrd="2" destOrd="0" parTransId="{E238C6F7-3706-4C60-BF89-82B3608FC888}" sibTransId="{623AD600-792A-43A2-8860-F70FF2A3652B}"/>
    <dgm:cxn modelId="{7E91FABB-B98D-46D3-8A89-7690CCF2FC94}" srcId="{52D2C356-BD44-4ADC-B9B1-AB3467C83C18}" destId="{388A018B-A9CB-455F-8C4B-FD6E93FA7CAA}" srcOrd="1" destOrd="0" parTransId="{DB655105-5B6A-4570-AFD7-69A90CF49514}" sibTransId="{558997A5-81B2-40D7-BAC7-395FA0C19483}"/>
    <dgm:cxn modelId="{A136CD1F-7A73-4B06-A75E-D644CA458A90}" srcId="{BBC751C4-29FA-4708-9E74-04E084BB7205}" destId="{A0F7128D-41F2-457E-B8FB-CA4ED6448460}" srcOrd="1" destOrd="0" parTransId="{722B9D64-8067-4B03-BF63-CA0230656D93}" sibTransId="{E6011116-8C69-471A-A4F2-23A3FD341399}"/>
    <dgm:cxn modelId="{6F4A98CD-4D06-4B5A-8283-56506D53A00C}" type="presOf" srcId="{B88732E9-2249-48B6-9E02-5492877249F8}" destId="{D437091B-E733-429E-B3B4-3BFCA0860C47}" srcOrd="0" destOrd="0" presId="urn:microsoft.com/office/officeart/2011/layout/CircleProcess"/>
    <dgm:cxn modelId="{B0F108B3-F2C7-4106-AD62-21C9FE78C02F}" srcId="{16228AB6-3931-4A38-AA1A-1C08974E4D27}" destId="{BBC751C4-29FA-4708-9E74-04E084BB7205}" srcOrd="0" destOrd="0" parTransId="{7EE51B79-5B40-416D-BC2C-4653239B3825}" sibTransId="{47EF5270-2CDD-4EF4-9F1A-20961DCFBB7A}"/>
    <dgm:cxn modelId="{7FDB013F-4FCA-4ECD-8DCF-19BA88D413EA}" srcId="{B1EF3137-FA89-407D-A254-3F54D761BA93}" destId="{BE763F42-0260-4DD6-9894-866EC5D88FFC}" srcOrd="0" destOrd="0" parTransId="{2D523B66-95A3-4EAD-8397-3E26F816A0F9}" sibTransId="{1D9F9800-7A0C-42A9-BD4A-B696E5025332}"/>
    <dgm:cxn modelId="{D7B5ECDB-FDD4-44A1-8754-1F41DDCB4481}" type="presOf" srcId="{16228AB6-3931-4A38-AA1A-1C08974E4D27}" destId="{3DD8D91B-9EBD-4720-8FBC-2AA3B1843657}" srcOrd="0" destOrd="0" presId="urn:microsoft.com/office/officeart/2011/layout/CircleProcess"/>
    <dgm:cxn modelId="{07C1F5B3-7A16-49EE-B054-6E6BA4E58559}" type="presOf" srcId="{466B3737-CF07-42E9-A85B-2412761C4F55}" destId="{16C65DF5-4A9D-4622-9E46-D8FEC5D6EE4A}" srcOrd="0" destOrd="1" presId="urn:microsoft.com/office/officeart/2011/layout/CircleProcess"/>
    <dgm:cxn modelId="{9BE3489B-D326-4125-97DD-F78D59A617D7}" type="presOf" srcId="{D5A03820-89AB-4CD5-8A74-44E72CD8D480}" destId="{CFE9F753-9DBE-47FF-ACEE-9B239314DE87}" srcOrd="0" destOrd="2" presId="urn:microsoft.com/office/officeart/2011/layout/CircleProcess"/>
    <dgm:cxn modelId="{6717A3D4-191E-4636-9206-A39DF7BF8894}" type="presOf" srcId="{B5341756-D0A3-45A8-B896-3E2535180564}" destId="{9E6C1F0D-CB57-4DA0-806B-4694532F655D}" srcOrd="0" destOrd="0" presId="urn:microsoft.com/office/officeart/2011/layout/CircleProcess"/>
    <dgm:cxn modelId="{9EA62DDC-A5F2-442F-81CA-4EEF46534605}" type="presOf" srcId="{BBC751C4-29FA-4708-9E74-04E084BB7205}" destId="{D015E1FE-BA9B-4AF1-862A-D14B97B29639}" srcOrd="0" destOrd="0" presId="urn:microsoft.com/office/officeart/2011/layout/CircleProcess"/>
    <dgm:cxn modelId="{11A0D14C-E920-4CCC-80E1-D7628476D62B}" srcId="{8A2B8443-34EB-4D50-9C7C-C887D42EF57B}" destId="{BA832ED2-C1FC-4D69-B4E1-216CB5FFA23D}" srcOrd="1" destOrd="0" parTransId="{5F713F29-98D6-4CCB-A604-57EDAE84D0B4}" sibTransId="{3A38425B-A258-4A75-B80B-F772C3900E68}"/>
    <dgm:cxn modelId="{1D78D4D0-8D48-4A06-A9D6-FDB826313FEB}" srcId="{8A2B8443-34EB-4D50-9C7C-C887D42EF57B}" destId="{28B023B1-3700-43A8-A19A-E239521988B2}" srcOrd="2" destOrd="0" parTransId="{154BE497-A738-496D-B273-D30B3E42CD88}" sibTransId="{08067C0E-4246-4023-8334-1A113AB50B5B}"/>
    <dgm:cxn modelId="{7AB648FC-2390-4FAE-8AEE-999EA96BCDF7}" type="presOf" srcId="{BBC751C4-29FA-4708-9E74-04E084BB7205}" destId="{74AE8527-6D31-4571-8006-56A27E8E7273}" srcOrd="1" destOrd="0" presId="urn:microsoft.com/office/officeart/2011/layout/CircleProcess"/>
    <dgm:cxn modelId="{5F84244C-39E7-422B-A806-9533C0E3FD7B}" type="presOf" srcId="{B5341756-D0A3-45A8-B896-3E2535180564}" destId="{DDA1AA8B-C9B4-4B5C-B6DE-C38722B40D21}" srcOrd="1" destOrd="0" presId="urn:microsoft.com/office/officeart/2011/layout/CircleProcess"/>
    <dgm:cxn modelId="{9FA12B48-05A9-4080-B54C-39BDFDD0A275}" type="presOf" srcId="{69D545ED-1416-4AEC-A8CF-366932E1A4DC}" destId="{D437091B-E733-429E-B3B4-3BFCA0860C47}" srcOrd="0" destOrd="2" presId="urn:microsoft.com/office/officeart/2011/layout/CircleProcess"/>
    <dgm:cxn modelId="{D5C8740C-2627-4688-A6C8-A0EFAA34F452}" type="presOf" srcId="{BE763F42-0260-4DD6-9894-866EC5D88FFC}" destId="{D1528A3E-6E49-4DFC-AE79-5A996E8FE734}" srcOrd="0" destOrd="0" presId="urn:microsoft.com/office/officeart/2011/layout/CircleProcess"/>
    <dgm:cxn modelId="{5164E471-37F9-4D56-B785-BFE06074CA5D}" srcId="{B1EF3137-FA89-407D-A254-3F54D761BA93}" destId="{4007ED43-0ECA-4DA7-A14C-4C85E595DEE7}" srcOrd="1" destOrd="0" parTransId="{1A6E6135-9419-49AE-BF8F-E57EA33D374E}" sibTransId="{EF12A5D1-519F-445D-A8ED-804B4969CF56}"/>
    <dgm:cxn modelId="{E5CC3208-FF1C-4EF0-8E15-93BD359197DD}" type="presOf" srcId="{52D2C356-BD44-4ADC-B9B1-AB3467C83C18}" destId="{6E5594B1-65C3-4115-8901-5D69AF46BD90}" srcOrd="1" destOrd="0" presId="urn:microsoft.com/office/officeart/2011/layout/CircleProcess"/>
    <dgm:cxn modelId="{13148072-7BC9-4B54-AA62-272EBECFA390}" type="presParOf" srcId="{3DD8D91B-9EBD-4720-8FBC-2AA3B1843657}" destId="{10F593B8-6E87-40AB-AE3A-9F4DCDA0ACBE}" srcOrd="0" destOrd="0" presId="urn:microsoft.com/office/officeart/2011/layout/CircleProcess"/>
    <dgm:cxn modelId="{D6F203D8-FAD8-4E74-8644-4E443BC5AC87}" type="presParOf" srcId="{10F593B8-6E87-40AB-AE3A-9F4DCDA0ACBE}" destId="{F4E48769-63B6-4669-ADCB-E444DD558E5F}" srcOrd="0" destOrd="0" presId="urn:microsoft.com/office/officeart/2011/layout/CircleProcess"/>
    <dgm:cxn modelId="{829674E7-DA2B-40A6-A207-4A261163C551}" type="presParOf" srcId="{3DD8D91B-9EBD-4720-8FBC-2AA3B1843657}" destId="{806272D0-CB74-47E9-A801-5841650068AB}" srcOrd="1" destOrd="0" presId="urn:microsoft.com/office/officeart/2011/layout/CircleProcess"/>
    <dgm:cxn modelId="{E14135AB-5400-418A-BDCB-5C8AB0A5E8DD}" type="presParOf" srcId="{806272D0-CB74-47E9-A801-5841650068AB}" destId="{9E6C1F0D-CB57-4DA0-806B-4694532F655D}" srcOrd="0" destOrd="0" presId="urn:microsoft.com/office/officeart/2011/layout/CircleProcess"/>
    <dgm:cxn modelId="{5D74AF4A-56C2-4395-9CA1-CDA52142FFA3}" type="presParOf" srcId="{3DD8D91B-9EBD-4720-8FBC-2AA3B1843657}" destId="{CF0AF9B2-194D-450D-B867-E6F487318246}" srcOrd="2" destOrd="0" presId="urn:microsoft.com/office/officeart/2011/layout/CircleProcess"/>
    <dgm:cxn modelId="{7BE3F79D-10B4-4FC3-8B6E-EFB6859ADED1}" type="presParOf" srcId="{3DD8D91B-9EBD-4720-8FBC-2AA3B1843657}" destId="{DDA1AA8B-C9B4-4B5C-B6DE-C38722B40D21}" srcOrd="3" destOrd="0" presId="urn:microsoft.com/office/officeart/2011/layout/CircleProcess"/>
    <dgm:cxn modelId="{F5F839C9-438C-4023-BB89-E39537575380}" type="presParOf" srcId="{3DD8D91B-9EBD-4720-8FBC-2AA3B1843657}" destId="{8FC8CD68-7C42-48F4-A24C-41835BC306A6}" srcOrd="4" destOrd="0" presId="urn:microsoft.com/office/officeart/2011/layout/CircleProcess"/>
    <dgm:cxn modelId="{083954EC-7914-4690-B63C-1486C7FC3F39}" type="presParOf" srcId="{8FC8CD68-7C42-48F4-A24C-41835BC306A6}" destId="{9EC49209-F21B-48A0-8797-4C29CAF88438}" srcOrd="0" destOrd="0" presId="urn:microsoft.com/office/officeart/2011/layout/CircleProcess"/>
    <dgm:cxn modelId="{AE00ED3B-6A0F-4A64-9DAB-72D6EB36FF2D}" type="presParOf" srcId="{3DD8D91B-9EBD-4720-8FBC-2AA3B1843657}" destId="{231222D1-679B-45E4-946D-D68825D4D3FB}" srcOrd="5" destOrd="0" presId="urn:microsoft.com/office/officeart/2011/layout/CircleProcess"/>
    <dgm:cxn modelId="{71D1C314-639D-47F1-B0F9-4FCB63CF3484}" type="presParOf" srcId="{231222D1-679B-45E4-946D-D68825D4D3FB}" destId="{82E0B7B4-6F34-411F-976E-F3D95A4C3C46}" srcOrd="0" destOrd="0" presId="urn:microsoft.com/office/officeart/2011/layout/CircleProcess"/>
    <dgm:cxn modelId="{B2AD6018-5CE6-4CBD-ACE6-6BDBE92AB518}" type="presParOf" srcId="{3DD8D91B-9EBD-4720-8FBC-2AA3B1843657}" destId="{D1528A3E-6E49-4DFC-AE79-5A996E8FE734}" srcOrd="6" destOrd="0" presId="urn:microsoft.com/office/officeart/2011/layout/CircleProcess"/>
    <dgm:cxn modelId="{12DD4B95-0E16-41FD-9163-EF8B98581796}" type="presParOf" srcId="{3DD8D91B-9EBD-4720-8FBC-2AA3B1843657}" destId="{CFF22DB4-17D6-43BD-8821-425468428196}" srcOrd="7" destOrd="0" presId="urn:microsoft.com/office/officeart/2011/layout/CircleProcess"/>
    <dgm:cxn modelId="{51C0C00D-57C9-449D-8758-7CE5E0AFA964}" type="presParOf" srcId="{3DD8D91B-9EBD-4720-8FBC-2AA3B1843657}" destId="{D70E152A-D062-4EDF-8BAD-A80A21075C40}" srcOrd="8" destOrd="0" presId="urn:microsoft.com/office/officeart/2011/layout/CircleProcess"/>
    <dgm:cxn modelId="{C4FA3E43-9CCE-419D-8D28-A33850D38DFD}" type="presParOf" srcId="{D70E152A-D062-4EDF-8BAD-A80A21075C40}" destId="{9E504D9F-5D51-4A60-9D37-815920632DBC}" srcOrd="0" destOrd="0" presId="urn:microsoft.com/office/officeart/2011/layout/CircleProcess"/>
    <dgm:cxn modelId="{CB351B10-E345-4E72-A2EE-8FC3C0A7707A}" type="presParOf" srcId="{3DD8D91B-9EBD-4720-8FBC-2AA3B1843657}" destId="{92D6A324-D9AD-48E6-8A1A-E4F63F0CE8EF}" srcOrd="9" destOrd="0" presId="urn:microsoft.com/office/officeart/2011/layout/CircleProcess"/>
    <dgm:cxn modelId="{ADB8B094-F186-464F-B50F-F94B7F5A9B4A}" type="presParOf" srcId="{92D6A324-D9AD-48E6-8A1A-E4F63F0CE8EF}" destId="{BFDFF36B-B3C5-420C-8EF3-9419F01311DD}" srcOrd="0" destOrd="0" presId="urn:microsoft.com/office/officeart/2011/layout/CircleProcess"/>
    <dgm:cxn modelId="{C529A83E-CDA4-4112-9AE7-C70AE6F58704}" type="presParOf" srcId="{3DD8D91B-9EBD-4720-8FBC-2AA3B1843657}" destId="{16C65DF5-4A9D-4622-9E46-D8FEC5D6EE4A}" srcOrd="10" destOrd="0" presId="urn:microsoft.com/office/officeart/2011/layout/CircleProcess"/>
    <dgm:cxn modelId="{090FC917-F29C-43FD-84C6-1B4A78C00DF1}" type="presParOf" srcId="{3DD8D91B-9EBD-4720-8FBC-2AA3B1843657}" destId="{561CD04D-DF2A-4BBA-A66F-AD8F7E65E87E}" srcOrd="11" destOrd="0" presId="urn:microsoft.com/office/officeart/2011/layout/CircleProcess"/>
    <dgm:cxn modelId="{3FF34182-3648-4856-8B61-A2F5736FF07A}" type="presParOf" srcId="{3DD8D91B-9EBD-4720-8FBC-2AA3B1843657}" destId="{5FB84C4B-9683-4E4E-A3A1-D8914DF17910}" srcOrd="12" destOrd="0" presId="urn:microsoft.com/office/officeart/2011/layout/CircleProcess"/>
    <dgm:cxn modelId="{170E1CBA-341F-4971-AEBC-F847DFC3E604}" type="presParOf" srcId="{5FB84C4B-9683-4E4E-A3A1-D8914DF17910}" destId="{AA06F65F-DD4E-43A3-8768-143A96A5D1B8}" srcOrd="0" destOrd="0" presId="urn:microsoft.com/office/officeart/2011/layout/CircleProcess"/>
    <dgm:cxn modelId="{098B6B28-E912-4995-BE83-5922E4D3E67B}" type="presParOf" srcId="{3DD8D91B-9EBD-4720-8FBC-2AA3B1843657}" destId="{AF46AF30-2DA4-4014-8AA4-C1E7DE58B0FC}" srcOrd="13" destOrd="0" presId="urn:microsoft.com/office/officeart/2011/layout/CircleProcess"/>
    <dgm:cxn modelId="{2396F5F5-E9D9-4EC3-9BA4-7BF1CE690DE4}" type="presParOf" srcId="{AF46AF30-2DA4-4014-8AA4-C1E7DE58B0FC}" destId="{3A780645-3A98-4942-AEF3-0DD69572CAE1}" srcOrd="0" destOrd="0" presId="urn:microsoft.com/office/officeart/2011/layout/CircleProcess"/>
    <dgm:cxn modelId="{115670B8-CB04-45C3-AD79-5EB2EC2EE9E0}" type="presParOf" srcId="{3DD8D91B-9EBD-4720-8FBC-2AA3B1843657}" destId="{4684357D-C4FC-4024-A23A-4C999F42C776}" srcOrd="14" destOrd="0" presId="urn:microsoft.com/office/officeart/2011/layout/CircleProcess"/>
    <dgm:cxn modelId="{356A7B5E-8926-4BEE-8527-4B3063DA397C}" type="presParOf" srcId="{3DD8D91B-9EBD-4720-8FBC-2AA3B1843657}" destId="{B5A449C3-EEA5-4BE5-9B21-48F18EEF916E}" srcOrd="15" destOrd="0" presId="urn:microsoft.com/office/officeart/2011/layout/CircleProcess"/>
    <dgm:cxn modelId="{5BDEAE20-2216-4FE5-876F-0633310A6259}" type="presParOf" srcId="{3DD8D91B-9EBD-4720-8FBC-2AA3B1843657}" destId="{D6879A3E-EBBA-4779-896C-1AEB3E06B5B7}" srcOrd="16" destOrd="0" presId="urn:microsoft.com/office/officeart/2011/layout/CircleProcess"/>
    <dgm:cxn modelId="{4169858D-8EB8-4F5C-A265-D570C029B533}" type="presParOf" srcId="{D6879A3E-EBBA-4779-896C-1AEB3E06B5B7}" destId="{998F6731-124D-49D7-8C07-D842297CA5AA}" srcOrd="0" destOrd="0" presId="urn:microsoft.com/office/officeart/2011/layout/CircleProcess"/>
    <dgm:cxn modelId="{4A7EEF8B-34D2-4D10-9B99-234327743504}" type="presParOf" srcId="{3DD8D91B-9EBD-4720-8FBC-2AA3B1843657}" destId="{67E2D385-E6B2-4A6F-8C47-6E764EC07426}" srcOrd="17" destOrd="0" presId="urn:microsoft.com/office/officeart/2011/layout/CircleProcess"/>
    <dgm:cxn modelId="{CBEBDC99-FE0E-4542-A6AD-0215CC2EB58B}" type="presParOf" srcId="{67E2D385-E6B2-4A6F-8C47-6E764EC07426}" destId="{24323F1B-286B-4C4D-85CE-DDF63A850B2E}" srcOrd="0" destOrd="0" presId="urn:microsoft.com/office/officeart/2011/layout/CircleProcess"/>
    <dgm:cxn modelId="{E6D8D76A-4EDA-4548-81B5-A894AFBEFB94}" type="presParOf" srcId="{3DD8D91B-9EBD-4720-8FBC-2AA3B1843657}" destId="{CFE9F753-9DBE-47FF-ACEE-9B239314DE87}" srcOrd="18" destOrd="0" presId="urn:microsoft.com/office/officeart/2011/layout/CircleProcess"/>
    <dgm:cxn modelId="{3998F365-1AD4-475C-A6F3-CE1EF8AD97D6}" type="presParOf" srcId="{3DD8D91B-9EBD-4720-8FBC-2AA3B1843657}" destId="{6E5594B1-65C3-4115-8901-5D69AF46BD90}" srcOrd="19" destOrd="0" presId="urn:microsoft.com/office/officeart/2011/layout/CircleProcess"/>
    <dgm:cxn modelId="{C2265C40-859B-4E82-B221-D67584F90E3F}" type="presParOf" srcId="{3DD8D91B-9EBD-4720-8FBC-2AA3B1843657}" destId="{0CAB9236-C0E9-4A5A-A562-0FD7FD5AEF88}" srcOrd="20" destOrd="0" presId="urn:microsoft.com/office/officeart/2011/layout/CircleProcess"/>
    <dgm:cxn modelId="{B830FF05-80B4-419A-B2BE-52BD35481E76}" type="presParOf" srcId="{0CAB9236-C0E9-4A5A-A562-0FD7FD5AEF88}" destId="{167E4725-0E0B-44C0-9B26-B6FB9367F3A6}" srcOrd="0" destOrd="0" presId="urn:microsoft.com/office/officeart/2011/layout/CircleProcess"/>
    <dgm:cxn modelId="{A127B853-6FCE-45D0-9801-65B1E3889B3C}" type="presParOf" srcId="{3DD8D91B-9EBD-4720-8FBC-2AA3B1843657}" destId="{CFD2BA68-52D9-4AE2-B821-A2234E37F697}" srcOrd="21" destOrd="0" presId="urn:microsoft.com/office/officeart/2011/layout/CircleProcess"/>
    <dgm:cxn modelId="{DC1521B1-D4BF-4156-B11C-BF982F2A2191}" type="presParOf" srcId="{CFD2BA68-52D9-4AE2-B821-A2234E37F697}" destId="{D015E1FE-BA9B-4AF1-862A-D14B97B29639}" srcOrd="0" destOrd="0" presId="urn:microsoft.com/office/officeart/2011/layout/CircleProcess"/>
    <dgm:cxn modelId="{9C682A96-1EFC-4790-BDDB-ABF3F9187C41}" type="presParOf" srcId="{3DD8D91B-9EBD-4720-8FBC-2AA3B1843657}" destId="{D437091B-E733-429E-B3B4-3BFCA0860C47}" srcOrd="22" destOrd="0" presId="urn:microsoft.com/office/officeart/2011/layout/CircleProcess"/>
    <dgm:cxn modelId="{FA479264-8EF4-4FC1-811E-12234C4ECE1A}" type="presParOf" srcId="{3DD8D91B-9EBD-4720-8FBC-2AA3B1843657}" destId="{74AE8527-6D31-4571-8006-56A27E8E7273}" srcOrd="23" destOrd="0" presId="urn:microsoft.com/office/officeart/2011/layout/Circl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28AB6-3931-4A38-AA1A-1C08974E4D2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BC751C4-29FA-4708-9E74-04E084BB7205}">
      <dgm:prSet phldrT="[Text]"/>
      <dgm:spPr/>
      <dgm:t>
        <a:bodyPr/>
        <a:lstStyle/>
        <a:p>
          <a:r>
            <a:rPr lang="en-US" dirty="0" smtClean="0"/>
            <a:t>Cap. build. and inform </a:t>
          </a:r>
          <a:endParaRPr lang="en-GB" dirty="0"/>
        </a:p>
      </dgm:t>
    </dgm:pt>
    <dgm:pt modelId="{7EE51B79-5B40-416D-BC2C-4653239B3825}" type="parTrans" cxnId="{B0F108B3-F2C7-4106-AD62-21C9FE78C02F}">
      <dgm:prSet/>
      <dgm:spPr/>
      <dgm:t>
        <a:bodyPr/>
        <a:lstStyle/>
        <a:p>
          <a:endParaRPr lang="en-GB"/>
        </a:p>
      </dgm:t>
    </dgm:pt>
    <dgm:pt modelId="{47EF5270-2CDD-4EF4-9F1A-20961DCFBB7A}" type="sibTrans" cxnId="{B0F108B3-F2C7-4106-AD62-21C9FE78C02F}">
      <dgm:prSet/>
      <dgm:spPr/>
      <dgm:t>
        <a:bodyPr/>
        <a:lstStyle/>
        <a:p>
          <a:endParaRPr lang="en-GB"/>
        </a:p>
      </dgm:t>
    </dgm:pt>
    <dgm:pt modelId="{52D2C356-BD44-4ADC-B9B1-AB3467C83C18}">
      <dgm:prSet phldrT="[Text]"/>
      <dgm:spPr/>
      <dgm:t>
        <a:bodyPr/>
        <a:lstStyle/>
        <a:p>
          <a:r>
            <a:rPr lang="en-US" dirty="0" smtClean="0"/>
            <a:t>Regulation</a:t>
          </a:r>
          <a:endParaRPr lang="en-GB" dirty="0"/>
        </a:p>
      </dgm:t>
    </dgm:pt>
    <dgm:pt modelId="{3808ADAC-2C95-4690-8007-A09A1BBB623A}" type="parTrans" cxnId="{5F682D0E-3F6A-41BF-B476-929B1E34D8A9}">
      <dgm:prSet/>
      <dgm:spPr/>
      <dgm:t>
        <a:bodyPr/>
        <a:lstStyle/>
        <a:p>
          <a:endParaRPr lang="en-GB"/>
        </a:p>
      </dgm:t>
    </dgm:pt>
    <dgm:pt modelId="{CFADD08A-0B99-4D31-B4E1-BC8A1CF00CF4}" type="sibTrans" cxnId="{5F682D0E-3F6A-41BF-B476-929B1E34D8A9}">
      <dgm:prSet/>
      <dgm:spPr/>
      <dgm:t>
        <a:bodyPr/>
        <a:lstStyle/>
        <a:p>
          <a:endParaRPr lang="en-GB"/>
        </a:p>
      </dgm:t>
    </dgm:pt>
    <dgm:pt modelId="{8A2B8443-34EB-4D50-9C7C-C887D42EF57B}">
      <dgm:prSet phldrT="[Text]"/>
      <dgm:spPr/>
      <dgm:t>
        <a:bodyPr/>
        <a:lstStyle/>
        <a:p>
          <a:r>
            <a:rPr lang="en-US" dirty="0" smtClean="0"/>
            <a:t>Guarantee</a:t>
          </a:r>
          <a:endParaRPr lang="en-GB" dirty="0"/>
        </a:p>
      </dgm:t>
    </dgm:pt>
    <dgm:pt modelId="{AA84D4E0-3870-4885-944D-1E68E2977E4F}" type="parTrans" cxnId="{61270A8D-53AD-4B55-9041-44C914D398E9}">
      <dgm:prSet/>
      <dgm:spPr/>
      <dgm:t>
        <a:bodyPr/>
        <a:lstStyle/>
        <a:p>
          <a:endParaRPr lang="en-GB"/>
        </a:p>
      </dgm:t>
    </dgm:pt>
    <dgm:pt modelId="{E0F2A497-093E-4C94-A053-A672AACE3BCF}" type="sibTrans" cxnId="{61270A8D-53AD-4B55-9041-44C914D398E9}">
      <dgm:prSet/>
      <dgm:spPr/>
      <dgm:t>
        <a:bodyPr/>
        <a:lstStyle/>
        <a:p>
          <a:endParaRPr lang="en-GB"/>
        </a:p>
      </dgm:t>
    </dgm:pt>
    <dgm:pt modelId="{A5814097-1C13-4D88-8F70-3954BA4FD3BA}">
      <dgm:prSet/>
      <dgm:spPr/>
      <dgm:t>
        <a:bodyPr/>
        <a:lstStyle/>
        <a:p>
          <a:r>
            <a:rPr lang="en-US" dirty="0" smtClean="0"/>
            <a:t>Support finance</a:t>
          </a:r>
          <a:endParaRPr lang="en-GB" dirty="0"/>
        </a:p>
      </dgm:t>
    </dgm:pt>
    <dgm:pt modelId="{539E7BDC-9B4E-4100-8D58-6E7F18B29A96}" type="parTrans" cxnId="{022D6636-993E-4E8C-A9D2-5EA9B2C02306}">
      <dgm:prSet/>
      <dgm:spPr/>
      <dgm:t>
        <a:bodyPr/>
        <a:lstStyle/>
        <a:p>
          <a:endParaRPr lang="en-GB"/>
        </a:p>
      </dgm:t>
    </dgm:pt>
    <dgm:pt modelId="{961C8F54-9B5F-45CC-9D4E-708D21A19423}" type="sibTrans" cxnId="{022D6636-993E-4E8C-A9D2-5EA9B2C02306}">
      <dgm:prSet/>
      <dgm:spPr/>
      <dgm:t>
        <a:bodyPr/>
        <a:lstStyle/>
        <a:p>
          <a:endParaRPr lang="en-GB"/>
        </a:p>
      </dgm:t>
    </dgm:pt>
    <dgm:pt modelId="{B1EF3137-FA89-407D-A254-3F54D761BA93}">
      <dgm:prSet/>
      <dgm:spPr/>
      <dgm:t>
        <a:bodyPr/>
        <a:lstStyle/>
        <a:p>
          <a:r>
            <a:rPr lang="en-US" dirty="0" smtClean="0"/>
            <a:t>Support service</a:t>
          </a:r>
          <a:endParaRPr lang="en-GB" dirty="0"/>
        </a:p>
      </dgm:t>
    </dgm:pt>
    <dgm:pt modelId="{F0CF53F8-F2F8-4801-B947-05A96DD6B517}" type="parTrans" cxnId="{85F93CF6-F7BE-41DA-844E-DC2B503309F6}">
      <dgm:prSet/>
      <dgm:spPr/>
      <dgm:t>
        <a:bodyPr/>
        <a:lstStyle/>
        <a:p>
          <a:endParaRPr lang="en-GB"/>
        </a:p>
      </dgm:t>
    </dgm:pt>
    <dgm:pt modelId="{41B11DCE-0F74-4C51-AAD9-19E3231AD81C}" type="sibTrans" cxnId="{85F93CF6-F7BE-41DA-844E-DC2B503309F6}">
      <dgm:prSet/>
      <dgm:spPr/>
      <dgm:t>
        <a:bodyPr/>
        <a:lstStyle/>
        <a:p>
          <a:endParaRPr lang="en-GB"/>
        </a:p>
      </dgm:t>
    </dgm:pt>
    <dgm:pt modelId="{B5341756-D0A3-45A8-B896-3E2535180564}">
      <dgm:prSet/>
      <dgm:spPr/>
      <dgm:t>
        <a:bodyPr/>
        <a:lstStyle/>
        <a:p>
          <a:r>
            <a:rPr lang="en-US" dirty="0" smtClean="0"/>
            <a:t>Support asset</a:t>
          </a:r>
          <a:endParaRPr lang="en-GB" dirty="0"/>
        </a:p>
      </dgm:t>
    </dgm:pt>
    <dgm:pt modelId="{99E976BF-0CE6-4D4B-8C17-7B408940ED17}" type="parTrans" cxnId="{6A329F65-FE2F-459A-A93F-D330C1305851}">
      <dgm:prSet/>
      <dgm:spPr/>
      <dgm:t>
        <a:bodyPr/>
        <a:lstStyle/>
        <a:p>
          <a:endParaRPr lang="en-GB"/>
        </a:p>
      </dgm:t>
    </dgm:pt>
    <dgm:pt modelId="{952B6DFE-011E-43B5-A485-CC74147CA500}" type="sibTrans" cxnId="{6A329F65-FE2F-459A-A93F-D330C1305851}">
      <dgm:prSet/>
      <dgm:spPr/>
      <dgm:t>
        <a:bodyPr/>
        <a:lstStyle/>
        <a:p>
          <a:endParaRPr lang="en-GB"/>
        </a:p>
      </dgm:t>
    </dgm:pt>
    <dgm:pt modelId="{3DD8D91B-9EBD-4720-8FBC-2AA3B1843657}" type="pres">
      <dgm:prSet presAssocID="{16228AB6-3931-4A38-AA1A-1C08974E4D27}" presName="Name0" presStyleCnt="0">
        <dgm:presLayoutVars>
          <dgm:chMax val="11"/>
          <dgm:chPref val="11"/>
          <dgm:dir/>
          <dgm:resizeHandles/>
        </dgm:presLayoutVars>
      </dgm:prSet>
      <dgm:spPr/>
      <dgm:t>
        <a:bodyPr/>
        <a:lstStyle/>
        <a:p>
          <a:endParaRPr lang="en-GB"/>
        </a:p>
      </dgm:t>
    </dgm:pt>
    <dgm:pt modelId="{10F593B8-6E87-40AB-AE3A-9F4DCDA0ACBE}" type="pres">
      <dgm:prSet presAssocID="{B5341756-D0A3-45A8-B896-3E2535180564}" presName="Accent6" presStyleCnt="0"/>
      <dgm:spPr/>
    </dgm:pt>
    <dgm:pt modelId="{F4E48769-63B6-4669-ADCB-E444DD558E5F}" type="pres">
      <dgm:prSet presAssocID="{B5341756-D0A3-45A8-B896-3E2535180564}" presName="Accent" presStyleLbl="node1" presStyleIdx="0" presStyleCnt="6"/>
      <dgm:spPr/>
    </dgm:pt>
    <dgm:pt modelId="{806272D0-CB74-47E9-A801-5841650068AB}" type="pres">
      <dgm:prSet presAssocID="{B5341756-D0A3-45A8-B896-3E2535180564}" presName="ParentBackground6" presStyleCnt="0"/>
      <dgm:spPr/>
    </dgm:pt>
    <dgm:pt modelId="{9E6C1F0D-CB57-4DA0-806B-4694532F655D}" type="pres">
      <dgm:prSet presAssocID="{B5341756-D0A3-45A8-B896-3E2535180564}" presName="ParentBackground" presStyleLbl="fgAcc1" presStyleIdx="0" presStyleCnt="6"/>
      <dgm:spPr/>
      <dgm:t>
        <a:bodyPr/>
        <a:lstStyle/>
        <a:p>
          <a:endParaRPr lang="en-GB"/>
        </a:p>
      </dgm:t>
    </dgm:pt>
    <dgm:pt modelId="{DDA1AA8B-C9B4-4B5C-B6DE-C38722B40D21}" type="pres">
      <dgm:prSet presAssocID="{B5341756-D0A3-45A8-B896-3E2535180564}" presName="Parent6" presStyleLbl="revTx" presStyleIdx="0" presStyleCnt="0">
        <dgm:presLayoutVars>
          <dgm:chMax val="1"/>
          <dgm:chPref val="1"/>
          <dgm:bulletEnabled val="1"/>
        </dgm:presLayoutVars>
      </dgm:prSet>
      <dgm:spPr/>
      <dgm:t>
        <a:bodyPr/>
        <a:lstStyle/>
        <a:p>
          <a:endParaRPr lang="en-GB"/>
        </a:p>
      </dgm:t>
    </dgm:pt>
    <dgm:pt modelId="{8FC8CD68-7C42-48F4-A24C-41835BC306A6}" type="pres">
      <dgm:prSet presAssocID="{B1EF3137-FA89-407D-A254-3F54D761BA93}" presName="Accent5" presStyleCnt="0"/>
      <dgm:spPr/>
    </dgm:pt>
    <dgm:pt modelId="{9EC49209-F21B-48A0-8797-4C29CAF88438}" type="pres">
      <dgm:prSet presAssocID="{B1EF3137-FA89-407D-A254-3F54D761BA93}" presName="Accent" presStyleLbl="node1" presStyleIdx="1" presStyleCnt="6"/>
      <dgm:spPr/>
    </dgm:pt>
    <dgm:pt modelId="{231222D1-679B-45E4-946D-D68825D4D3FB}" type="pres">
      <dgm:prSet presAssocID="{B1EF3137-FA89-407D-A254-3F54D761BA93}" presName="ParentBackground5" presStyleCnt="0"/>
      <dgm:spPr/>
    </dgm:pt>
    <dgm:pt modelId="{82E0B7B4-6F34-411F-976E-F3D95A4C3C46}" type="pres">
      <dgm:prSet presAssocID="{B1EF3137-FA89-407D-A254-3F54D761BA93}" presName="ParentBackground" presStyleLbl="fgAcc1" presStyleIdx="1" presStyleCnt="6"/>
      <dgm:spPr/>
      <dgm:t>
        <a:bodyPr/>
        <a:lstStyle/>
        <a:p>
          <a:endParaRPr lang="en-GB"/>
        </a:p>
      </dgm:t>
    </dgm:pt>
    <dgm:pt modelId="{CFF22DB4-17D6-43BD-8821-425468428196}" type="pres">
      <dgm:prSet presAssocID="{B1EF3137-FA89-407D-A254-3F54D761BA93}" presName="Parent5" presStyleLbl="revTx" presStyleIdx="0" presStyleCnt="0">
        <dgm:presLayoutVars>
          <dgm:chMax val="1"/>
          <dgm:chPref val="1"/>
          <dgm:bulletEnabled val="1"/>
        </dgm:presLayoutVars>
      </dgm:prSet>
      <dgm:spPr/>
      <dgm:t>
        <a:bodyPr/>
        <a:lstStyle/>
        <a:p>
          <a:endParaRPr lang="en-GB"/>
        </a:p>
      </dgm:t>
    </dgm:pt>
    <dgm:pt modelId="{D70E152A-D062-4EDF-8BAD-A80A21075C40}" type="pres">
      <dgm:prSet presAssocID="{A5814097-1C13-4D88-8F70-3954BA4FD3BA}" presName="Accent4" presStyleCnt="0"/>
      <dgm:spPr/>
    </dgm:pt>
    <dgm:pt modelId="{9E504D9F-5D51-4A60-9D37-815920632DBC}" type="pres">
      <dgm:prSet presAssocID="{A5814097-1C13-4D88-8F70-3954BA4FD3BA}" presName="Accent" presStyleLbl="node1" presStyleIdx="2" presStyleCnt="6"/>
      <dgm:spPr/>
    </dgm:pt>
    <dgm:pt modelId="{92D6A324-D9AD-48E6-8A1A-E4F63F0CE8EF}" type="pres">
      <dgm:prSet presAssocID="{A5814097-1C13-4D88-8F70-3954BA4FD3BA}" presName="ParentBackground4" presStyleCnt="0"/>
      <dgm:spPr/>
    </dgm:pt>
    <dgm:pt modelId="{BFDFF36B-B3C5-420C-8EF3-9419F01311DD}" type="pres">
      <dgm:prSet presAssocID="{A5814097-1C13-4D88-8F70-3954BA4FD3BA}" presName="ParentBackground" presStyleLbl="fgAcc1" presStyleIdx="2" presStyleCnt="6"/>
      <dgm:spPr/>
      <dgm:t>
        <a:bodyPr/>
        <a:lstStyle/>
        <a:p>
          <a:endParaRPr lang="en-GB"/>
        </a:p>
      </dgm:t>
    </dgm:pt>
    <dgm:pt modelId="{561CD04D-DF2A-4BBA-A66F-AD8F7E65E87E}" type="pres">
      <dgm:prSet presAssocID="{A5814097-1C13-4D88-8F70-3954BA4FD3BA}" presName="Parent4" presStyleLbl="revTx" presStyleIdx="0" presStyleCnt="0">
        <dgm:presLayoutVars>
          <dgm:chMax val="1"/>
          <dgm:chPref val="1"/>
          <dgm:bulletEnabled val="1"/>
        </dgm:presLayoutVars>
      </dgm:prSet>
      <dgm:spPr/>
      <dgm:t>
        <a:bodyPr/>
        <a:lstStyle/>
        <a:p>
          <a:endParaRPr lang="en-GB"/>
        </a:p>
      </dgm:t>
    </dgm:pt>
    <dgm:pt modelId="{5FB84C4B-9683-4E4E-A3A1-D8914DF17910}" type="pres">
      <dgm:prSet presAssocID="{8A2B8443-34EB-4D50-9C7C-C887D42EF57B}" presName="Accent3" presStyleCnt="0"/>
      <dgm:spPr/>
    </dgm:pt>
    <dgm:pt modelId="{AA06F65F-DD4E-43A3-8768-143A96A5D1B8}" type="pres">
      <dgm:prSet presAssocID="{8A2B8443-34EB-4D50-9C7C-C887D42EF57B}" presName="Accent" presStyleLbl="node1" presStyleIdx="3" presStyleCnt="6"/>
      <dgm:spPr/>
    </dgm:pt>
    <dgm:pt modelId="{AF46AF30-2DA4-4014-8AA4-C1E7DE58B0FC}" type="pres">
      <dgm:prSet presAssocID="{8A2B8443-34EB-4D50-9C7C-C887D42EF57B}" presName="ParentBackground3" presStyleCnt="0"/>
      <dgm:spPr/>
    </dgm:pt>
    <dgm:pt modelId="{3A780645-3A98-4942-AEF3-0DD69572CAE1}" type="pres">
      <dgm:prSet presAssocID="{8A2B8443-34EB-4D50-9C7C-C887D42EF57B}" presName="ParentBackground" presStyleLbl="fgAcc1" presStyleIdx="3" presStyleCnt="6"/>
      <dgm:spPr/>
      <dgm:t>
        <a:bodyPr/>
        <a:lstStyle/>
        <a:p>
          <a:endParaRPr lang="en-GB"/>
        </a:p>
      </dgm:t>
    </dgm:pt>
    <dgm:pt modelId="{B5A449C3-EEA5-4BE5-9B21-48F18EEF916E}" type="pres">
      <dgm:prSet presAssocID="{8A2B8443-34EB-4D50-9C7C-C887D42EF57B}" presName="Parent3" presStyleLbl="revTx" presStyleIdx="0" presStyleCnt="0">
        <dgm:presLayoutVars>
          <dgm:chMax val="1"/>
          <dgm:chPref val="1"/>
          <dgm:bulletEnabled val="1"/>
        </dgm:presLayoutVars>
      </dgm:prSet>
      <dgm:spPr/>
      <dgm:t>
        <a:bodyPr/>
        <a:lstStyle/>
        <a:p>
          <a:endParaRPr lang="en-GB"/>
        </a:p>
      </dgm:t>
    </dgm:pt>
    <dgm:pt modelId="{D6879A3E-EBBA-4779-896C-1AEB3E06B5B7}" type="pres">
      <dgm:prSet presAssocID="{52D2C356-BD44-4ADC-B9B1-AB3467C83C18}" presName="Accent2" presStyleCnt="0"/>
      <dgm:spPr/>
    </dgm:pt>
    <dgm:pt modelId="{998F6731-124D-49D7-8C07-D842297CA5AA}" type="pres">
      <dgm:prSet presAssocID="{52D2C356-BD44-4ADC-B9B1-AB3467C83C18}" presName="Accent" presStyleLbl="node1" presStyleIdx="4" presStyleCnt="6"/>
      <dgm:spPr/>
    </dgm:pt>
    <dgm:pt modelId="{67E2D385-E6B2-4A6F-8C47-6E764EC07426}" type="pres">
      <dgm:prSet presAssocID="{52D2C356-BD44-4ADC-B9B1-AB3467C83C18}" presName="ParentBackground2" presStyleCnt="0"/>
      <dgm:spPr/>
    </dgm:pt>
    <dgm:pt modelId="{24323F1B-286B-4C4D-85CE-DDF63A850B2E}" type="pres">
      <dgm:prSet presAssocID="{52D2C356-BD44-4ADC-B9B1-AB3467C83C18}" presName="ParentBackground" presStyleLbl="fgAcc1" presStyleIdx="4" presStyleCnt="6"/>
      <dgm:spPr/>
      <dgm:t>
        <a:bodyPr/>
        <a:lstStyle/>
        <a:p>
          <a:endParaRPr lang="en-GB"/>
        </a:p>
      </dgm:t>
    </dgm:pt>
    <dgm:pt modelId="{6E5594B1-65C3-4115-8901-5D69AF46BD90}" type="pres">
      <dgm:prSet presAssocID="{52D2C356-BD44-4ADC-B9B1-AB3467C83C18}" presName="Parent2" presStyleLbl="revTx" presStyleIdx="0" presStyleCnt="0">
        <dgm:presLayoutVars>
          <dgm:chMax val="1"/>
          <dgm:chPref val="1"/>
          <dgm:bulletEnabled val="1"/>
        </dgm:presLayoutVars>
      </dgm:prSet>
      <dgm:spPr/>
      <dgm:t>
        <a:bodyPr/>
        <a:lstStyle/>
        <a:p>
          <a:endParaRPr lang="en-GB"/>
        </a:p>
      </dgm:t>
    </dgm:pt>
    <dgm:pt modelId="{0CAB9236-C0E9-4A5A-A562-0FD7FD5AEF88}" type="pres">
      <dgm:prSet presAssocID="{BBC751C4-29FA-4708-9E74-04E084BB7205}" presName="Accent1" presStyleCnt="0"/>
      <dgm:spPr/>
    </dgm:pt>
    <dgm:pt modelId="{167E4725-0E0B-44C0-9B26-B6FB9367F3A6}" type="pres">
      <dgm:prSet presAssocID="{BBC751C4-29FA-4708-9E74-04E084BB7205}" presName="Accent" presStyleLbl="node1" presStyleIdx="5" presStyleCnt="6"/>
      <dgm:spPr/>
    </dgm:pt>
    <dgm:pt modelId="{CFD2BA68-52D9-4AE2-B821-A2234E37F697}" type="pres">
      <dgm:prSet presAssocID="{BBC751C4-29FA-4708-9E74-04E084BB7205}" presName="ParentBackground1" presStyleCnt="0"/>
      <dgm:spPr/>
    </dgm:pt>
    <dgm:pt modelId="{D015E1FE-BA9B-4AF1-862A-D14B97B29639}" type="pres">
      <dgm:prSet presAssocID="{BBC751C4-29FA-4708-9E74-04E084BB7205}" presName="ParentBackground" presStyleLbl="fgAcc1" presStyleIdx="5" presStyleCnt="6"/>
      <dgm:spPr/>
      <dgm:t>
        <a:bodyPr/>
        <a:lstStyle/>
        <a:p>
          <a:endParaRPr lang="en-GB"/>
        </a:p>
      </dgm:t>
    </dgm:pt>
    <dgm:pt modelId="{74AE8527-6D31-4571-8006-56A27E8E7273}" type="pres">
      <dgm:prSet presAssocID="{BBC751C4-29FA-4708-9E74-04E084BB7205}" presName="Parent1" presStyleLbl="revTx" presStyleIdx="0" presStyleCnt="0">
        <dgm:presLayoutVars>
          <dgm:chMax val="1"/>
          <dgm:chPref val="1"/>
          <dgm:bulletEnabled val="1"/>
        </dgm:presLayoutVars>
      </dgm:prSet>
      <dgm:spPr/>
      <dgm:t>
        <a:bodyPr/>
        <a:lstStyle/>
        <a:p>
          <a:endParaRPr lang="en-GB"/>
        </a:p>
      </dgm:t>
    </dgm:pt>
  </dgm:ptLst>
  <dgm:cxnLst>
    <dgm:cxn modelId="{B0F108B3-F2C7-4106-AD62-21C9FE78C02F}" srcId="{16228AB6-3931-4A38-AA1A-1C08974E4D27}" destId="{BBC751C4-29FA-4708-9E74-04E084BB7205}" srcOrd="0" destOrd="0" parTransId="{7EE51B79-5B40-416D-BC2C-4653239B3825}" sibTransId="{47EF5270-2CDD-4EF4-9F1A-20961DCFBB7A}"/>
    <dgm:cxn modelId="{99B5D48D-298D-4828-A608-DFB52D206703}" type="presOf" srcId="{B5341756-D0A3-45A8-B896-3E2535180564}" destId="{DDA1AA8B-C9B4-4B5C-B6DE-C38722B40D21}" srcOrd="1" destOrd="0" presId="urn:microsoft.com/office/officeart/2011/layout/CircleProcess"/>
    <dgm:cxn modelId="{6AD245B9-88ED-4952-BAEC-96CBAF5C40AB}" type="presOf" srcId="{8A2B8443-34EB-4D50-9C7C-C887D42EF57B}" destId="{B5A449C3-EEA5-4BE5-9B21-48F18EEF916E}" srcOrd="1" destOrd="0" presId="urn:microsoft.com/office/officeart/2011/layout/CircleProcess"/>
    <dgm:cxn modelId="{22946255-458C-4378-AAED-E3340A4FD99A}" type="presOf" srcId="{52D2C356-BD44-4ADC-B9B1-AB3467C83C18}" destId="{6E5594B1-65C3-4115-8901-5D69AF46BD90}" srcOrd="1" destOrd="0" presId="urn:microsoft.com/office/officeart/2011/layout/CircleProcess"/>
    <dgm:cxn modelId="{83198452-BA68-434A-A497-C8F988EFFE9C}" type="presOf" srcId="{A5814097-1C13-4D88-8F70-3954BA4FD3BA}" destId="{BFDFF36B-B3C5-420C-8EF3-9419F01311DD}" srcOrd="0" destOrd="0" presId="urn:microsoft.com/office/officeart/2011/layout/CircleProcess"/>
    <dgm:cxn modelId="{E586E4A4-5A99-499B-916A-6E16CE6F0A36}" type="presOf" srcId="{52D2C356-BD44-4ADC-B9B1-AB3467C83C18}" destId="{24323F1B-286B-4C4D-85CE-DDF63A850B2E}" srcOrd="0" destOrd="0" presId="urn:microsoft.com/office/officeart/2011/layout/CircleProcess"/>
    <dgm:cxn modelId="{7979EB25-3FBE-41C6-950A-89B5A47A72EB}" type="presOf" srcId="{A5814097-1C13-4D88-8F70-3954BA4FD3BA}" destId="{561CD04D-DF2A-4BBA-A66F-AD8F7E65E87E}" srcOrd="1" destOrd="0" presId="urn:microsoft.com/office/officeart/2011/layout/CircleProcess"/>
    <dgm:cxn modelId="{6A329F65-FE2F-459A-A93F-D330C1305851}" srcId="{16228AB6-3931-4A38-AA1A-1C08974E4D27}" destId="{B5341756-D0A3-45A8-B896-3E2535180564}" srcOrd="5" destOrd="0" parTransId="{99E976BF-0CE6-4D4B-8C17-7B408940ED17}" sibTransId="{952B6DFE-011E-43B5-A485-CC74147CA500}"/>
    <dgm:cxn modelId="{6C2E3A72-2404-4441-A313-216FD897F5DF}" type="presOf" srcId="{BBC751C4-29FA-4708-9E74-04E084BB7205}" destId="{D015E1FE-BA9B-4AF1-862A-D14B97B29639}" srcOrd="0" destOrd="0" presId="urn:microsoft.com/office/officeart/2011/layout/CircleProcess"/>
    <dgm:cxn modelId="{D0954AAB-EB37-4C7C-9634-6A8AC12651A4}" type="presOf" srcId="{B5341756-D0A3-45A8-B896-3E2535180564}" destId="{9E6C1F0D-CB57-4DA0-806B-4694532F655D}" srcOrd="0" destOrd="0" presId="urn:microsoft.com/office/officeart/2011/layout/CircleProcess"/>
    <dgm:cxn modelId="{85F93CF6-F7BE-41DA-844E-DC2B503309F6}" srcId="{16228AB6-3931-4A38-AA1A-1C08974E4D27}" destId="{B1EF3137-FA89-407D-A254-3F54D761BA93}" srcOrd="4" destOrd="0" parTransId="{F0CF53F8-F2F8-4801-B947-05A96DD6B517}" sibTransId="{41B11DCE-0F74-4C51-AAD9-19E3231AD81C}"/>
    <dgm:cxn modelId="{7E85DDF8-DA55-4E3A-AE67-65882D261624}" type="presOf" srcId="{B1EF3137-FA89-407D-A254-3F54D761BA93}" destId="{82E0B7B4-6F34-411F-976E-F3D95A4C3C46}" srcOrd="0" destOrd="0" presId="urn:microsoft.com/office/officeart/2011/layout/CircleProcess"/>
    <dgm:cxn modelId="{452BD0D4-5140-40C0-B316-7C94D1C49320}" type="presOf" srcId="{BBC751C4-29FA-4708-9E74-04E084BB7205}" destId="{74AE8527-6D31-4571-8006-56A27E8E7273}" srcOrd="1" destOrd="0" presId="urn:microsoft.com/office/officeart/2011/layout/CircleProcess"/>
    <dgm:cxn modelId="{8ED8E33D-9E7B-481C-AF76-D9B6ADC43A64}" type="presOf" srcId="{B1EF3137-FA89-407D-A254-3F54D761BA93}" destId="{CFF22DB4-17D6-43BD-8821-425468428196}" srcOrd="1" destOrd="0" presId="urn:microsoft.com/office/officeart/2011/layout/CircleProcess"/>
    <dgm:cxn modelId="{0F8F30EF-5059-477B-9506-A95C51E321BF}" type="presOf" srcId="{16228AB6-3931-4A38-AA1A-1C08974E4D27}" destId="{3DD8D91B-9EBD-4720-8FBC-2AA3B1843657}" srcOrd="0" destOrd="0" presId="urn:microsoft.com/office/officeart/2011/layout/CircleProcess"/>
    <dgm:cxn modelId="{61270A8D-53AD-4B55-9041-44C914D398E9}" srcId="{16228AB6-3931-4A38-AA1A-1C08974E4D27}" destId="{8A2B8443-34EB-4D50-9C7C-C887D42EF57B}" srcOrd="2" destOrd="0" parTransId="{AA84D4E0-3870-4885-944D-1E68E2977E4F}" sibTransId="{E0F2A497-093E-4C94-A053-A672AACE3BCF}"/>
    <dgm:cxn modelId="{022D6636-993E-4E8C-A9D2-5EA9B2C02306}" srcId="{16228AB6-3931-4A38-AA1A-1C08974E4D27}" destId="{A5814097-1C13-4D88-8F70-3954BA4FD3BA}" srcOrd="3" destOrd="0" parTransId="{539E7BDC-9B4E-4100-8D58-6E7F18B29A96}" sibTransId="{961C8F54-9B5F-45CC-9D4E-708D21A19423}"/>
    <dgm:cxn modelId="{5F682D0E-3F6A-41BF-B476-929B1E34D8A9}" srcId="{16228AB6-3931-4A38-AA1A-1C08974E4D27}" destId="{52D2C356-BD44-4ADC-B9B1-AB3467C83C18}" srcOrd="1" destOrd="0" parTransId="{3808ADAC-2C95-4690-8007-A09A1BBB623A}" sibTransId="{CFADD08A-0B99-4D31-B4E1-BC8A1CF00CF4}"/>
    <dgm:cxn modelId="{C1924B46-7F7F-4F3A-95E8-1EEFA03F8582}" type="presOf" srcId="{8A2B8443-34EB-4D50-9C7C-C887D42EF57B}" destId="{3A780645-3A98-4942-AEF3-0DD69572CAE1}" srcOrd="0" destOrd="0" presId="urn:microsoft.com/office/officeart/2011/layout/CircleProcess"/>
    <dgm:cxn modelId="{E5D4E889-AB28-4056-A2BD-475A494CD0A7}" type="presParOf" srcId="{3DD8D91B-9EBD-4720-8FBC-2AA3B1843657}" destId="{10F593B8-6E87-40AB-AE3A-9F4DCDA0ACBE}" srcOrd="0" destOrd="0" presId="urn:microsoft.com/office/officeart/2011/layout/CircleProcess"/>
    <dgm:cxn modelId="{644698B7-7CF4-4EDA-B29E-8BD9EE1C2C7E}" type="presParOf" srcId="{10F593B8-6E87-40AB-AE3A-9F4DCDA0ACBE}" destId="{F4E48769-63B6-4669-ADCB-E444DD558E5F}" srcOrd="0" destOrd="0" presId="urn:microsoft.com/office/officeart/2011/layout/CircleProcess"/>
    <dgm:cxn modelId="{71A4EB82-4473-4F36-A0C1-5F914440B445}" type="presParOf" srcId="{3DD8D91B-9EBD-4720-8FBC-2AA3B1843657}" destId="{806272D0-CB74-47E9-A801-5841650068AB}" srcOrd="1" destOrd="0" presId="urn:microsoft.com/office/officeart/2011/layout/CircleProcess"/>
    <dgm:cxn modelId="{C34A635C-1E15-48EA-A36C-0884472BC149}" type="presParOf" srcId="{806272D0-CB74-47E9-A801-5841650068AB}" destId="{9E6C1F0D-CB57-4DA0-806B-4694532F655D}" srcOrd="0" destOrd="0" presId="urn:microsoft.com/office/officeart/2011/layout/CircleProcess"/>
    <dgm:cxn modelId="{7E4E7254-F312-45F5-B9E2-1B2B517E0E27}" type="presParOf" srcId="{3DD8D91B-9EBD-4720-8FBC-2AA3B1843657}" destId="{DDA1AA8B-C9B4-4B5C-B6DE-C38722B40D21}" srcOrd="2" destOrd="0" presId="urn:microsoft.com/office/officeart/2011/layout/CircleProcess"/>
    <dgm:cxn modelId="{17A98C51-A106-4E17-8411-487A3386EC8B}" type="presParOf" srcId="{3DD8D91B-9EBD-4720-8FBC-2AA3B1843657}" destId="{8FC8CD68-7C42-48F4-A24C-41835BC306A6}" srcOrd="3" destOrd="0" presId="urn:microsoft.com/office/officeart/2011/layout/CircleProcess"/>
    <dgm:cxn modelId="{1322C673-3909-4ED3-B0FF-3E5ED5A89799}" type="presParOf" srcId="{8FC8CD68-7C42-48F4-A24C-41835BC306A6}" destId="{9EC49209-F21B-48A0-8797-4C29CAF88438}" srcOrd="0" destOrd="0" presId="urn:microsoft.com/office/officeart/2011/layout/CircleProcess"/>
    <dgm:cxn modelId="{21E4B88B-C776-496C-BA6E-DF21ACC23A20}" type="presParOf" srcId="{3DD8D91B-9EBD-4720-8FBC-2AA3B1843657}" destId="{231222D1-679B-45E4-946D-D68825D4D3FB}" srcOrd="4" destOrd="0" presId="urn:microsoft.com/office/officeart/2011/layout/CircleProcess"/>
    <dgm:cxn modelId="{8D4AF039-7EA0-4B80-8555-AFF5FAA7EFF8}" type="presParOf" srcId="{231222D1-679B-45E4-946D-D68825D4D3FB}" destId="{82E0B7B4-6F34-411F-976E-F3D95A4C3C46}" srcOrd="0" destOrd="0" presId="urn:microsoft.com/office/officeart/2011/layout/CircleProcess"/>
    <dgm:cxn modelId="{223442F1-EBCA-4C07-9028-532A66977C98}" type="presParOf" srcId="{3DD8D91B-9EBD-4720-8FBC-2AA3B1843657}" destId="{CFF22DB4-17D6-43BD-8821-425468428196}" srcOrd="5" destOrd="0" presId="urn:microsoft.com/office/officeart/2011/layout/CircleProcess"/>
    <dgm:cxn modelId="{918B2337-D52C-4458-BCCC-214DE1D54786}" type="presParOf" srcId="{3DD8D91B-9EBD-4720-8FBC-2AA3B1843657}" destId="{D70E152A-D062-4EDF-8BAD-A80A21075C40}" srcOrd="6" destOrd="0" presId="urn:microsoft.com/office/officeart/2011/layout/CircleProcess"/>
    <dgm:cxn modelId="{8F5C91BB-3EA3-4CA8-AFB0-450B80BAD231}" type="presParOf" srcId="{D70E152A-D062-4EDF-8BAD-A80A21075C40}" destId="{9E504D9F-5D51-4A60-9D37-815920632DBC}" srcOrd="0" destOrd="0" presId="urn:microsoft.com/office/officeart/2011/layout/CircleProcess"/>
    <dgm:cxn modelId="{E8B72760-1A10-488E-AE50-B8D871E774BC}" type="presParOf" srcId="{3DD8D91B-9EBD-4720-8FBC-2AA3B1843657}" destId="{92D6A324-D9AD-48E6-8A1A-E4F63F0CE8EF}" srcOrd="7" destOrd="0" presId="urn:microsoft.com/office/officeart/2011/layout/CircleProcess"/>
    <dgm:cxn modelId="{831DEEF9-9303-481F-88A4-25915549609D}" type="presParOf" srcId="{92D6A324-D9AD-48E6-8A1A-E4F63F0CE8EF}" destId="{BFDFF36B-B3C5-420C-8EF3-9419F01311DD}" srcOrd="0" destOrd="0" presId="urn:microsoft.com/office/officeart/2011/layout/CircleProcess"/>
    <dgm:cxn modelId="{18BF2938-6F84-43AB-B7DA-EF47160F7D5D}" type="presParOf" srcId="{3DD8D91B-9EBD-4720-8FBC-2AA3B1843657}" destId="{561CD04D-DF2A-4BBA-A66F-AD8F7E65E87E}" srcOrd="8" destOrd="0" presId="urn:microsoft.com/office/officeart/2011/layout/CircleProcess"/>
    <dgm:cxn modelId="{8CC7BECE-36FC-4BDC-AFE3-3316B2587DAC}" type="presParOf" srcId="{3DD8D91B-9EBD-4720-8FBC-2AA3B1843657}" destId="{5FB84C4B-9683-4E4E-A3A1-D8914DF17910}" srcOrd="9" destOrd="0" presId="urn:microsoft.com/office/officeart/2011/layout/CircleProcess"/>
    <dgm:cxn modelId="{6BCE479A-BA72-482D-8C53-CB14C49531E7}" type="presParOf" srcId="{5FB84C4B-9683-4E4E-A3A1-D8914DF17910}" destId="{AA06F65F-DD4E-43A3-8768-143A96A5D1B8}" srcOrd="0" destOrd="0" presId="urn:microsoft.com/office/officeart/2011/layout/CircleProcess"/>
    <dgm:cxn modelId="{08F54A18-2F0A-4585-9385-2F7B1DADDBF1}" type="presParOf" srcId="{3DD8D91B-9EBD-4720-8FBC-2AA3B1843657}" destId="{AF46AF30-2DA4-4014-8AA4-C1E7DE58B0FC}" srcOrd="10" destOrd="0" presId="urn:microsoft.com/office/officeart/2011/layout/CircleProcess"/>
    <dgm:cxn modelId="{2CBE467C-A3EC-47FD-8B07-9B59AF76AA8C}" type="presParOf" srcId="{AF46AF30-2DA4-4014-8AA4-C1E7DE58B0FC}" destId="{3A780645-3A98-4942-AEF3-0DD69572CAE1}" srcOrd="0" destOrd="0" presId="urn:microsoft.com/office/officeart/2011/layout/CircleProcess"/>
    <dgm:cxn modelId="{7622C41A-D378-45D2-A78C-8F5A8E9454C6}" type="presParOf" srcId="{3DD8D91B-9EBD-4720-8FBC-2AA3B1843657}" destId="{B5A449C3-EEA5-4BE5-9B21-48F18EEF916E}" srcOrd="11" destOrd="0" presId="urn:microsoft.com/office/officeart/2011/layout/CircleProcess"/>
    <dgm:cxn modelId="{11098D3D-FA2A-4C38-BABC-618E9853C421}" type="presParOf" srcId="{3DD8D91B-9EBD-4720-8FBC-2AA3B1843657}" destId="{D6879A3E-EBBA-4779-896C-1AEB3E06B5B7}" srcOrd="12" destOrd="0" presId="urn:microsoft.com/office/officeart/2011/layout/CircleProcess"/>
    <dgm:cxn modelId="{42D24AA9-06BA-4412-AFF3-72746A5215C1}" type="presParOf" srcId="{D6879A3E-EBBA-4779-896C-1AEB3E06B5B7}" destId="{998F6731-124D-49D7-8C07-D842297CA5AA}" srcOrd="0" destOrd="0" presId="urn:microsoft.com/office/officeart/2011/layout/CircleProcess"/>
    <dgm:cxn modelId="{D8EF12D9-FFE7-4774-89D4-AB8EDE5333B5}" type="presParOf" srcId="{3DD8D91B-9EBD-4720-8FBC-2AA3B1843657}" destId="{67E2D385-E6B2-4A6F-8C47-6E764EC07426}" srcOrd="13" destOrd="0" presId="urn:microsoft.com/office/officeart/2011/layout/CircleProcess"/>
    <dgm:cxn modelId="{E53DDFF9-9638-4B39-83AF-3C9188730A03}" type="presParOf" srcId="{67E2D385-E6B2-4A6F-8C47-6E764EC07426}" destId="{24323F1B-286B-4C4D-85CE-DDF63A850B2E}" srcOrd="0" destOrd="0" presId="urn:microsoft.com/office/officeart/2011/layout/CircleProcess"/>
    <dgm:cxn modelId="{A6A13BAC-5C92-48CC-8F6B-04ED76744FA5}" type="presParOf" srcId="{3DD8D91B-9EBD-4720-8FBC-2AA3B1843657}" destId="{6E5594B1-65C3-4115-8901-5D69AF46BD90}" srcOrd="14" destOrd="0" presId="urn:microsoft.com/office/officeart/2011/layout/CircleProcess"/>
    <dgm:cxn modelId="{5DDAE4B9-57E8-4D82-BE02-3085AB387F51}" type="presParOf" srcId="{3DD8D91B-9EBD-4720-8FBC-2AA3B1843657}" destId="{0CAB9236-C0E9-4A5A-A562-0FD7FD5AEF88}" srcOrd="15" destOrd="0" presId="urn:microsoft.com/office/officeart/2011/layout/CircleProcess"/>
    <dgm:cxn modelId="{511A92C2-8419-4117-8050-1083098E44CF}" type="presParOf" srcId="{0CAB9236-C0E9-4A5A-A562-0FD7FD5AEF88}" destId="{167E4725-0E0B-44C0-9B26-B6FB9367F3A6}" srcOrd="0" destOrd="0" presId="urn:microsoft.com/office/officeart/2011/layout/CircleProcess"/>
    <dgm:cxn modelId="{58567EBB-21CB-4F73-B92D-E27B2D60037D}" type="presParOf" srcId="{3DD8D91B-9EBD-4720-8FBC-2AA3B1843657}" destId="{CFD2BA68-52D9-4AE2-B821-A2234E37F697}" srcOrd="16" destOrd="0" presId="urn:microsoft.com/office/officeart/2011/layout/CircleProcess"/>
    <dgm:cxn modelId="{65DA9A24-5F3C-4720-A883-598A0822B072}" type="presParOf" srcId="{CFD2BA68-52D9-4AE2-B821-A2234E37F697}" destId="{D015E1FE-BA9B-4AF1-862A-D14B97B29639}" srcOrd="0" destOrd="0" presId="urn:microsoft.com/office/officeart/2011/layout/CircleProcess"/>
    <dgm:cxn modelId="{8CD3767C-82E6-4CC4-8D8C-13699583912F}" type="presParOf" srcId="{3DD8D91B-9EBD-4720-8FBC-2AA3B1843657}" destId="{74AE8527-6D31-4571-8006-56A27E8E7273}" srcOrd="17" destOrd="0" presId="urn:microsoft.com/office/officeart/2011/layout/Circl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28AB6-3931-4A38-AA1A-1C08974E4D2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BC751C4-29FA-4708-9E74-04E084BB7205}">
      <dgm:prSet phldrT="[Text]"/>
      <dgm:spPr/>
      <dgm:t>
        <a:bodyPr/>
        <a:lstStyle/>
        <a:p>
          <a:r>
            <a:rPr lang="en-US" dirty="0" smtClean="0"/>
            <a:t>Cap. build. and inform </a:t>
          </a:r>
          <a:endParaRPr lang="en-GB" dirty="0"/>
        </a:p>
      </dgm:t>
    </dgm:pt>
    <dgm:pt modelId="{7EE51B79-5B40-416D-BC2C-4653239B3825}" type="parTrans" cxnId="{B0F108B3-F2C7-4106-AD62-21C9FE78C02F}">
      <dgm:prSet/>
      <dgm:spPr/>
      <dgm:t>
        <a:bodyPr/>
        <a:lstStyle/>
        <a:p>
          <a:endParaRPr lang="en-GB"/>
        </a:p>
      </dgm:t>
    </dgm:pt>
    <dgm:pt modelId="{47EF5270-2CDD-4EF4-9F1A-20961DCFBB7A}" type="sibTrans" cxnId="{B0F108B3-F2C7-4106-AD62-21C9FE78C02F}">
      <dgm:prSet/>
      <dgm:spPr/>
      <dgm:t>
        <a:bodyPr/>
        <a:lstStyle/>
        <a:p>
          <a:endParaRPr lang="en-GB"/>
        </a:p>
      </dgm:t>
    </dgm:pt>
    <dgm:pt modelId="{52D2C356-BD44-4ADC-B9B1-AB3467C83C18}">
      <dgm:prSet phldrT="[Text]"/>
      <dgm:spPr/>
      <dgm:t>
        <a:bodyPr/>
        <a:lstStyle/>
        <a:p>
          <a:r>
            <a:rPr lang="en-US" dirty="0" smtClean="0"/>
            <a:t>Regulation</a:t>
          </a:r>
          <a:endParaRPr lang="en-GB" dirty="0"/>
        </a:p>
      </dgm:t>
    </dgm:pt>
    <dgm:pt modelId="{3808ADAC-2C95-4690-8007-A09A1BBB623A}" type="parTrans" cxnId="{5F682D0E-3F6A-41BF-B476-929B1E34D8A9}">
      <dgm:prSet/>
      <dgm:spPr/>
      <dgm:t>
        <a:bodyPr/>
        <a:lstStyle/>
        <a:p>
          <a:endParaRPr lang="en-GB"/>
        </a:p>
      </dgm:t>
    </dgm:pt>
    <dgm:pt modelId="{CFADD08A-0B99-4D31-B4E1-BC8A1CF00CF4}" type="sibTrans" cxnId="{5F682D0E-3F6A-41BF-B476-929B1E34D8A9}">
      <dgm:prSet/>
      <dgm:spPr/>
      <dgm:t>
        <a:bodyPr/>
        <a:lstStyle/>
        <a:p>
          <a:endParaRPr lang="en-GB"/>
        </a:p>
      </dgm:t>
    </dgm:pt>
    <dgm:pt modelId="{8A2B8443-34EB-4D50-9C7C-C887D42EF57B}">
      <dgm:prSet phldrT="[Text]"/>
      <dgm:spPr/>
      <dgm:t>
        <a:bodyPr/>
        <a:lstStyle/>
        <a:p>
          <a:r>
            <a:rPr lang="en-US" dirty="0" smtClean="0"/>
            <a:t>Guarantee</a:t>
          </a:r>
          <a:endParaRPr lang="en-GB" dirty="0"/>
        </a:p>
      </dgm:t>
    </dgm:pt>
    <dgm:pt modelId="{AA84D4E0-3870-4885-944D-1E68E2977E4F}" type="parTrans" cxnId="{61270A8D-53AD-4B55-9041-44C914D398E9}">
      <dgm:prSet/>
      <dgm:spPr/>
      <dgm:t>
        <a:bodyPr/>
        <a:lstStyle/>
        <a:p>
          <a:endParaRPr lang="en-GB"/>
        </a:p>
      </dgm:t>
    </dgm:pt>
    <dgm:pt modelId="{E0F2A497-093E-4C94-A053-A672AACE3BCF}" type="sibTrans" cxnId="{61270A8D-53AD-4B55-9041-44C914D398E9}">
      <dgm:prSet/>
      <dgm:spPr/>
      <dgm:t>
        <a:bodyPr/>
        <a:lstStyle/>
        <a:p>
          <a:endParaRPr lang="en-GB"/>
        </a:p>
      </dgm:t>
    </dgm:pt>
    <dgm:pt modelId="{A5814097-1C13-4D88-8F70-3954BA4FD3BA}">
      <dgm:prSet/>
      <dgm:spPr/>
      <dgm:t>
        <a:bodyPr/>
        <a:lstStyle/>
        <a:p>
          <a:r>
            <a:rPr lang="en-US" dirty="0" smtClean="0"/>
            <a:t>Support finance</a:t>
          </a:r>
          <a:endParaRPr lang="en-GB" dirty="0"/>
        </a:p>
      </dgm:t>
    </dgm:pt>
    <dgm:pt modelId="{539E7BDC-9B4E-4100-8D58-6E7F18B29A96}" type="parTrans" cxnId="{022D6636-993E-4E8C-A9D2-5EA9B2C02306}">
      <dgm:prSet/>
      <dgm:spPr/>
      <dgm:t>
        <a:bodyPr/>
        <a:lstStyle/>
        <a:p>
          <a:endParaRPr lang="en-GB"/>
        </a:p>
      </dgm:t>
    </dgm:pt>
    <dgm:pt modelId="{961C8F54-9B5F-45CC-9D4E-708D21A19423}" type="sibTrans" cxnId="{022D6636-993E-4E8C-A9D2-5EA9B2C02306}">
      <dgm:prSet/>
      <dgm:spPr/>
      <dgm:t>
        <a:bodyPr/>
        <a:lstStyle/>
        <a:p>
          <a:endParaRPr lang="en-GB"/>
        </a:p>
      </dgm:t>
    </dgm:pt>
    <dgm:pt modelId="{B1EF3137-FA89-407D-A254-3F54D761BA93}">
      <dgm:prSet/>
      <dgm:spPr/>
      <dgm:t>
        <a:bodyPr/>
        <a:lstStyle/>
        <a:p>
          <a:r>
            <a:rPr lang="en-US" dirty="0" smtClean="0"/>
            <a:t>Support service</a:t>
          </a:r>
          <a:endParaRPr lang="en-GB" dirty="0"/>
        </a:p>
      </dgm:t>
    </dgm:pt>
    <dgm:pt modelId="{F0CF53F8-F2F8-4801-B947-05A96DD6B517}" type="parTrans" cxnId="{85F93CF6-F7BE-41DA-844E-DC2B503309F6}">
      <dgm:prSet/>
      <dgm:spPr/>
      <dgm:t>
        <a:bodyPr/>
        <a:lstStyle/>
        <a:p>
          <a:endParaRPr lang="en-GB"/>
        </a:p>
      </dgm:t>
    </dgm:pt>
    <dgm:pt modelId="{41B11DCE-0F74-4C51-AAD9-19E3231AD81C}" type="sibTrans" cxnId="{85F93CF6-F7BE-41DA-844E-DC2B503309F6}">
      <dgm:prSet/>
      <dgm:spPr/>
      <dgm:t>
        <a:bodyPr/>
        <a:lstStyle/>
        <a:p>
          <a:endParaRPr lang="en-GB"/>
        </a:p>
      </dgm:t>
    </dgm:pt>
    <dgm:pt modelId="{B5341756-D0A3-45A8-B896-3E2535180564}">
      <dgm:prSet/>
      <dgm:spPr/>
      <dgm:t>
        <a:bodyPr/>
        <a:lstStyle/>
        <a:p>
          <a:r>
            <a:rPr lang="en-US" dirty="0" smtClean="0"/>
            <a:t>Support asset</a:t>
          </a:r>
          <a:endParaRPr lang="en-GB" dirty="0"/>
        </a:p>
      </dgm:t>
    </dgm:pt>
    <dgm:pt modelId="{99E976BF-0CE6-4D4B-8C17-7B408940ED17}" type="parTrans" cxnId="{6A329F65-FE2F-459A-A93F-D330C1305851}">
      <dgm:prSet/>
      <dgm:spPr/>
      <dgm:t>
        <a:bodyPr/>
        <a:lstStyle/>
        <a:p>
          <a:endParaRPr lang="en-GB"/>
        </a:p>
      </dgm:t>
    </dgm:pt>
    <dgm:pt modelId="{952B6DFE-011E-43B5-A485-CC74147CA500}" type="sibTrans" cxnId="{6A329F65-FE2F-459A-A93F-D330C1305851}">
      <dgm:prSet/>
      <dgm:spPr/>
      <dgm:t>
        <a:bodyPr/>
        <a:lstStyle/>
        <a:p>
          <a:endParaRPr lang="en-GB"/>
        </a:p>
      </dgm:t>
    </dgm:pt>
    <dgm:pt modelId="{3DD8D91B-9EBD-4720-8FBC-2AA3B1843657}" type="pres">
      <dgm:prSet presAssocID="{16228AB6-3931-4A38-AA1A-1C08974E4D27}" presName="Name0" presStyleCnt="0">
        <dgm:presLayoutVars>
          <dgm:chMax val="11"/>
          <dgm:chPref val="11"/>
          <dgm:dir/>
          <dgm:resizeHandles/>
        </dgm:presLayoutVars>
      </dgm:prSet>
      <dgm:spPr/>
      <dgm:t>
        <a:bodyPr/>
        <a:lstStyle/>
        <a:p>
          <a:endParaRPr lang="en-GB"/>
        </a:p>
      </dgm:t>
    </dgm:pt>
    <dgm:pt modelId="{10F593B8-6E87-40AB-AE3A-9F4DCDA0ACBE}" type="pres">
      <dgm:prSet presAssocID="{B5341756-D0A3-45A8-B896-3E2535180564}" presName="Accent6" presStyleCnt="0"/>
      <dgm:spPr/>
    </dgm:pt>
    <dgm:pt modelId="{F4E48769-63B6-4669-ADCB-E444DD558E5F}" type="pres">
      <dgm:prSet presAssocID="{B5341756-D0A3-45A8-B896-3E2535180564}" presName="Accent" presStyleLbl="node1" presStyleIdx="0" presStyleCnt="6"/>
      <dgm:spPr/>
    </dgm:pt>
    <dgm:pt modelId="{806272D0-CB74-47E9-A801-5841650068AB}" type="pres">
      <dgm:prSet presAssocID="{B5341756-D0A3-45A8-B896-3E2535180564}" presName="ParentBackground6" presStyleCnt="0"/>
      <dgm:spPr/>
    </dgm:pt>
    <dgm:pt modelId="{9E6C1F0D-CB57-4DA0-806B-4694532F655D}" type="pres">
      <dgm:prSet presAssocID="{B5341756-D0A3-45A8-B896-3E2535180564}" presName="ParentBackground" presStyleLbl="fgAcc1" presStyleIdx="0" presStyleCnt="6"/>
      <dgm:spPr/>
      <dgm:t>
        <a:bodyPr/>
        <a:lstStyle/>
        <a:p>
          <a:endParaRPr lang="en-GB"/>
        </a:p>
      </dgm:t>
    </dgm:pt>
    <dgm:pt modelId="{DDA1AA8B-C9B4-4B5C-B6DE-C38722B40D21}" type="pres">
      <dgm:prSet presAssocID="{B5341756-D0A3-45A8-B896-3E2535180564}" presName="Parent6" presStyleLbl="revTx" presStyleIdx="0" presStyleCnt="0">
        <dgm:presLayoutVars>
          <dgm:chMax val="1"/>
          <dgm:chPref val="1"/>
          <dgm:bulletEnabled val="1"/>
        </dgm:presLayoutVars>
      </dgm:prSet>
      <dgm:spPr/>
      <dgm:t>
        <a:bodyPr/>
        <a:lstStyle/>
        <a:p>
          <a:endParaRPr lang="en-GB"/>
        </a:p>
      </dgm:t>
    </dgm:pt>
    <dgm:pt modelId="{8FC8CD68-7C42-48F4-A24C-41835BC306A6}" type="pres">
      <dgm:prSet presAssocID="{B1EF3137-FA89-407D-A254-3F54D761BA93}" presName="Accent5" presStyleCnt="0"/>
      <dgm:spPr/>
    </dgm:pt>
    <dgm:pt modelId="{9EC49209-F21B-48A0-8797-4C29CAF88438}" type="pres">
      <dgm:prSet presAssocID="{B1EF3137-FA89-407D-A254-3F54D761BA93}" presName="Accent" presStyleLbl="node1" presStyleIdx="1" presStyleCnt="6"/>
      <dgm:spPr/>
    </dgm:pt>
    <dgm:pt modelId="{231222D1-679B-45E4-946D-D68825D4D3FB}" type="pres">
      <dgm:prSet presAssocID="{B1EF3137-FA89-407D-A254-3F54D761BA93}" presName="ParentBackground5" presStyleCnt="0"/>
      <dgm:spPr/>
    </dgm:pt>
    <dgm:pt modelId="{82E0B7B4-6F34-411F-976E-F3D95A4C3C46}" type="pres">
      <dgm:prSet presAssocID="{B1EF3137-FA89-407D-A254-3F54D761BA93}" presName="ParentBackground" presStyleLbl="fgAcc1" presStyleIdx="1" presStyleCnt="6"/>
      <dgm:spPr/>
      <dgm:t>
        <a:bodyPr/>
        <a:lstStyle/>
        <a:p>
          <a:endParaRPr lang="en-GB"/>
        </a:p>
      </dgm:t>
    </dgm:pt>
    <dgm:pt modelId="{CFF22DB4-17D6-43BD-8821-425468428196}" type="pres">
      <dgm:prSet presAssocID="{B1EF3137-FA89-407D-A254-3F54D761BA93}" presName="Parent5" presStyleLbl="revTx" presStyleIdx="0" presStyleCnt="0">
        <dgm:presLayoutVars>
          <dgm:chMax val="1"/>
          <dgm:chPref val="1"/>
          <dgm:bulletEnabled val="1"/>
        </dgm:presLayoutVars>
      </dgm:prSet>
      <dgm:spPr/>
      <dgm:t>
        <a:bodyPr/>
        <a:lstStyle/>
        <a:p>
          <a:endParaRPr lang="en-GB"/>
        </a:p>
      </dgm:t>
    </dgm:pt>
    <dgm:pt modelId="{D70E152A-D062-4EDF-8BAD-A80A21075C40}" type="pres">
      <dgm:prSet presAssocID="{A5814097-1C13-4D88-8F70-3954BA4FD3BA}" presName="Accent4" presStyleCnt="0"/>
      <dgm:spPr/>
    </dgm:pt>
    <dgm:pt modelId="{9E504D9F-5D51-4A60-9D37-815920632DBC}" type="pres">
      <dgm:prSet presAssocID="{A5814097-1C13-4D88-8F70-3954BA4FD3BA}" presName="Accent" presStyleLbl="node1" presStyleIdx="2" presStyleCnt="6"/>
      <dgm:spPr/>
    </dgm:pt>
    <dgm:pt modelId="{92D6A324-D9AD-48E6-8A1A-E4F63F0CE8EF}" type="pres">
      <dgm:prSet presAssocID="{A5814097-1C13-4D88-8F70-3954BA4FD3BA}" presName="ParentBackground4" presStyleCnt="0"/>
      <dgm:spPr/>
    </dgm:pt>
    <dgm:pt modelId="{BFDFF36B-B3C5-420C-8EF3-9419F01311DD}" type="pres">
      <dgm:prSet presAssocID="{A5814097-1C13-4D88-8F70-3954BA4FD3BA}" presName="ParentBackground" presStyleLbl="fgAcc1" presStyleIdx="2" presStyleCnt="6"/>
      <dgm:spPr/>
      <dgm:t>
        <a:bodyPr/>
        <a:lstStyle/>
        <a:p>
          <a:endParaRPr lang="en-GB"/>
        </a:p>
      </dgm:t>
    </dgm:pt>
    <dgm:pt modelId="{561CD04D-DF2A-4BBA-A66F-AD8F7E65E87E}" type="pres">
      <dgm:prSet presAssocID="{A5814097-1C13-4D88-8F70-3954BA4FD3BA}" presName="Parent4" presStyleLbl="revTx" presStyleIdx="0" presStyleCnt="0">
        <dgm:presLayoutVars>
          <dgm:chMax val="1"/>
          <dgm:chPref val="1"/>
          <dgm:bulletEnabled val="1"/>
        </dgm:presLayoutVars>
      </dgm:prSet>
      <dgm:spPr/>
      <dgm:t>
        <a:bodyPr/>
        <a:lstStyle/>
        <a:p>
          <a:endParaRPr lang="en-GB"/>
        </a:p>
      </dgm:t>
    </dgm:pt>
    <dgm:pt modelId="{5FB84C4B-9683-4E4E-A3A1-D8914DF17910}" type="pres">
      <dgm:prSet presAssocID="{8A2B8443-34EB-4D50-9C7C-C887D42EF57B}" presName="Accent3" presStyleCnt="0"/>
      <dgm:spPr/>
    </dgm:pt>
    <dgm:pt modelId="{AA06F65F-DD4E-43A3-8768-143A96A5D1B8}" type="pres">
      <dgm:prSet presAssocID="{8A2B8443-34EB-4D50-9C7C-C887D42EF57B}" presName="Accent" presStyleLbl="node1" presStyleIdx="3" presStyleCnt="6"/>
      <dgm:spPr/>
    </dgm:pt>
    <dgm:pt modelId="{AF46AF30-2DA4-4014-8AA4-C1E7DE58B0FC}" type="pres">
      <dgm:prSet presAssocID="{8A2B8443-34EB-4D50-9C7C-C887D42EF57B}" presName="ParentBackground3" presStyleCnt="0"/>
      <dgm:spPr/>
    </dgm:pt>
    <dgm:pt modelId="{3A780645-3A98-4942-AEF3-0DD69572CAE1}" type="pres">
      <dgm:prSet presAssocID="{8A2B8443-34EB-4D50-9C7C-C887D42EF57B}" presName="ParentBackground" presStyleLbl="fgAcc1" presStyleIdx="3" presStyleCnt="6"/>
      <dgm:spPr/>
      <dgm:t>
        <a:bodyPr/>
        <a:lstStyle/>
        <a:p>
          <a:endParaRPr lang="en-GB"/>
        </a:p>
      </dgm:t>
    </dgm:pt>
    <dgm:pt modelId="{B5A449C3-EEA5-4BE5-9B21-48F18EEF916E}" type="pres">
      <dgm:prSet presAssocID="{8A2B8443-34EB-4D50-9C7C-C887D42EF57B}" presName="Parent3" presStyleLbl="revTx" presStyleIdx="0" presStyleCnt="0">
        <dgm:presLayoutVars>
          <dgm:chMax val="1"/>
          <dgm:chPref val="1"/>
          <dgm:bulletEnabled val="1"/>
        </dgm:presLayoutVars>
      </dgm:prSet>
      <dgm:spPr/>
      <dgm:t>
        <a:bodyPr/>
        <a:lstStyle/>
        <a:p>
          <a:endParaRPr lang="en-GB"/>
        </a:p>
      </dgm:t>
    </dgm:pt>
    <dgm:pt modelId="{D6879A3E-EBBA-4779-896C-1AEB3E06B5B7}" type="pres">
      <dgm:prSet presAssocID="{52D2C356-BD44-4ADC-B9B1-AB3467C83C18}" presName="Accent2" presStyleCnt="0"/>
      <dgm:spPr/>
    </dgm:pt>
    <dgm:pt modelId="{998F6731-124D-49D7-8C07-D842297CA5AA}" type="pres">
      <dgm:prSet presAssocID="{52D2C356-BD44-4ADC-B9B1-AB3467C83C18}" presName="Accent" presStyleLbl="node1" presStyleIdx="4" presStyleCnt="6"/>
      <dgm:spPr/>
    </dgm:pt>
    <dgm:pt modelId="{67E2D385-E6B2-4A6F-8C47-6E764EC07426}" type="pres">
      <dgm:prSet presAssocID="{52D2C356-BD44-4ADC-B9B1-AB3467C83C18}" presName="ParentBackground2" presStyleCnt="0"/>
      <dgm:spPr/>
    </dgm:pt>
    <dgm:pt modelId="{24323F1B-286B-4C4D-85CE-DDF63A850B2E}" type="pres">
      <dgm:prSet presAssocID="{52D2C356-BD44-4ADC-B9B1-AB3467C83C18}" presName="ParentBackground" presStyleLbl="fgAcc1" presStyleIdx="4" presStyleCnt="6"/>
      <dgm:spPr/>
      <dgm:t>
        <a:bodyPr/>
        <a:lstStyle/>
        <a:p>
          <a:endParaRPr lang="en-GB"/>
        </a:p>
      </dgm:t>
    </dgm:pt>
    <dgm:pt modelId="{6E5594B1-65C3-4115-8901-5D69AF46BD90}" type="pres">
      <dgm:prSet presAssocID="{52D2C356-BD44-4ADC-B9B1-AB3467C83C18}" presName="Parent2" presStyleLbl="revTx" presStyleIdx="0" presStyleCnt="0">
        <dgm:presLayoutVars>
          <dgm:chMax val="1"/>
          <dgm:chPref val="1"/>
          <dgm:bulletEnabled val="1"/>
        </dgm:presLayoutVars>
      </dgm:prSet>
      <dgm:spPr/>
      <dgm:t>
        <a:bodyPr/>
        <a:lstStyle/>
        <a:p>
          <a:endParaRPr lang="en-GB"/>
        </a:p>
      </dgm:t>
    </dgm:pt>
    <dgm:pt modelId="{0CAB9236-C0E9-4A5A-A562-0FD7FD5AEF88}" type="pres">
      <dgm:prSet presAssocID="{BBC751C4-29FA-4708-9E74-04E084BB7205}" presName="Accent1" presStyleCnt="0"/>
      <dgm:spPr/>
    </dgm:pt>
    <dgm:pt modelId="{167E4725-0E0B-44C0-9B26-B6FB9367F3A6}" type="pres">
      <dgm:prSet presAssocID="{BBC751C4-29FA-4708-9E74-04E084BB7205}" presName="Accent" presStyleLbl="node1" presStyleIdx="5" presStyleCnt="6"/>
      <dgm:spPr/>
    </dgm:pt>
    <dgm:pt modelId="{CFD2BA68-52D9-4AE2-B821-A2234E37F697}" type="pres">
      <dgm:prSet presAssocID="{BBC751C4-29FA-4708-9E74-04E084BB7205}" presName="ParentBackground1" presStyleCnt="0"/>
      <dgm:spPr/>
    </dgm:pt>
    <dgm:pt modelId="{D015E1FE-BA9B-4AF1-862A-D14B97B29639}" type="pres">
      <dgm:prSet presAssocID="{BBC751C4-29FA-4708-9E74-04E084BB7205}" presName="ParentBackground" presStyleLbl="fgAcc1" presStyleIdx="5" presStyleCnt="6"/>
      <dgm:spPr/>
      <dgm:t>
        <a:bodyPr/>
        <a:lstStyle/>
        <a:p>
          <a:endParaRPr lang="en-GB"/>
        </a:p>
      </dgm:t>
    </dgm:pt>
    <dgm:pt modelId="{74AE8527-6D31-4571-8006-56A27E8E7273}" type="pres">
      <dgm:prSet presAssocID="{BBC751C4-29FA-4708-9E74-04E084BB7205}" presName="Parent1" presStyleLbl="revTx" presStyleIdx="0" presStyleCnt="0">
        <dgm:presLayoutVars>
          <dgm:chMax val="1"/>
          <dgm:chPref val="1"/>
          <dgm:bulletEnabled val="1"/>
        </dgm:presLayoutVars>
      </dgm:prSet>
      <dgm:spPr/>
      <dgm:t>
        <a:bodyPr/>
        <a:lstStyle/>
        <a:p>
          <a:endParaRPr lang="en-GB"/>
        </a:p>
      </dgm:t>
    </dgm:pt>
  </dgm:ptLst>
  <dgm:cxnLst>
    <dgm:cxn modelId="{2CEF3672-4C3F-45D2-9920-FC356663F43A}" type="presOf" srcId="{16228AB6-3931-4A38-AA1A-1C08974E4D27}" destId="{3DD8D91B-9EBD-4720-8FBC-2AA3B1843657}" srcOrd="0" destOrd="0" presId="urn:microsoft.com/office/officeart/2011/layout/CircleProcess"/>
    <dgm:cxn modelId="{5F682D0E-3F6A-41BF-B476-929B1E34D8A9}" srcId="{16228AB6-3931-4A38-AA1A-1C08974E4D27}" destId="{52D2C356-BD44-4ADC-B9B1-AB3467C83C18}" srcOrd="1" destOrd="0" parTransId="{3808ADAC-2C95-4690-8007-A09A1BBB623A}" sibTransId="{CFADD08A-0B99-4D31-B4E1-BC8A1CF00CF4}"/>
    <dgm:cxn modelId="{C01BC4BD-667D-4540-B1F5-B0541853690F}" type="presOf" srcId="{A5814097-1C13-4D88-8F70-3954BA4FD3BA}" destId="{561CD04D-DF2A-4BBA-A66F-AD8F7E65E87E}" srcOrd="1" destOrd="0" presId="urn:microsoft.com/office/officeart/2011/layout/CircleProcess"/>
    <dgm:cxn modelId="{0A890698-DF76-4D57-86FA-1631CCAB8463}" type="presOf" srcId="{BBC751C4-29FA-4708-9E74-04E084BB7205}" destId="{D015E1FE-BA9B-4AF1-862A-D14B97B29639}" srcOrd="0" destOrd="0" presId="urn:microsoft.com/office/officeart/2011/layout/CircleProcess"/>
    <dgm:cxn modelId="{006CCDA2-A409-4C7B-8A7E-FBCE77476FD5}" type="presOf" srcId="{B1EF3137-FA89-407D-A254-3F54D761BA93}" destId="{82E0B7B4-6F34-411F-976E-F3D95A4C3C46}" srcOrd="0" destOrd="0" presId="urn:microsoft.com/office/officeart/2011/layout/CircleProcess"/>
    <dgm:cxn modelId="{9A05BBE0-C9F6-4A0E-BA3D-13C1A6C80256}" type="presOf" srcId="{8A2B8443-34EB-4D50-9C7C-C887D42EF57B}" destId="{B5A449C3-EEA5-4BE5-9B21-48F18EEF916E}" srcOrd="1" destOrd="0" presId="urn:microsoft.com/office/officeart/2011/layout/CircleProcess"/>
    <dgm:cxn modelId="{6A329F65-FE2F-459A-A93F-D330C1305851}" srcId="{16228AB6-3931-4A38-AA1A-1C08974E4D27}" destId="{B5341756-D0A3-45A8-B896-3E2535180564}" srcOrd="5" destOrd="0" parTransId="{99E976BF-0CE6-4D4B-8C17-7B408940ED17}" sibTransId="{952B6DFE-011E-43B5-A485-CC74147CA500}"/>
    <dgm:cxn modelId="{BAA9DABE-80DA-46BE-9FC0-34F5F6FAE196}" type="presOf" srcId="{52D2C356-BD44-4ADC-B9B1-AB3467C83C18}" destId="{24323F1B-286B-4C4D-85CE-DDF63A850B2E}" srcOrd="0" destOrd="0" presId="urn:microsoft.com/office/officeart/2011/layout/CircleProcess"/>
    <dgm:cxn modelId="{2CF797D4-4267-4A11-A50F-F8A6A24F2798}" type="presOf" srcId="{BBC751C4-29FA-4708-9E74-04E084BB7205}" destId="{74AE8527-6D31-4571-8006-56A27E8E7273}" srcOrd="1" destOrd="0" presId="urn:microsoft.com/office/officeart/2011/layout/CircleProcess"/>
    <dgm:cxn modelId="{2676D00B-8060-416D-92EE-42D270E378A6}" type="presOf" srcId="{B1EF3137-FA89-407D-A254-3F54D761BA93}" destId="{CFF22DB4-17D6-43BD-8821-425468428196}" srcOrd="1" destOrd="0" presId="urn:microsoft.com/office/officeart/2011/layout/CircleProcess"/>
    <dgm:cxn modelId="{000550A2-7EF8-4A71-AB6D-522CF09EE454}" type="presOf" srcId="{B5341756-D0A3-45A8-B896-3E2535180564}" destId="{DDA1AA8B-C9B4-4B5C-B6DE-C38722B40D21}" srcOrd="1" destOrd="0" presId="urn:microsoft.com/office/officeart/2011/layout/CircleProcess"/>
    <dgm:cxn modelId="{67A5C57C-2C9A-4A4E-9DAF-32F094020652}" type="presOf" srcId="{A5814097-1C13-4D88-8F70-3954BA4FD3BA}" destId="{BFDFF36B-B3C5-420C-8EF3-9419F01311DD}" srcOrd="0" destOrd="0" presId="urn:microsoft.com/office/officeart/2011/layout/CircleProcess"/>
    <dgm:cxn modelId="{022D6636-993E-4E8C-A9D2-5EA9B2C02306}" srcId="{16228AB6-3931-4A38-AA1A-1C08974E4D27}" destId="{A5814097-1C13-4D88-8F70-3954BA4FD3BA}" srcOrd="3" destOrd="0" parTransId="{539E7BDC-9B4E-4100-8D58-6E7F18B29A96}" sibTransId="{961C8F54-9B5F-45CC-9D4E-708D21A19423}"/>
    <dgm:cxn modelId="{B0F108B3-F2C7-4106-AD62-21C9FE78C02F}" srcId="{16228AB6-3931-4A38-AA1A-1C08974E4D27}" destId="{BBC751C4-29FA-4708-9E74-04E084BB7205}" srcOrd="0" destOrd="0" parTransId="{7EE51B79-5B40-416D-BC2C-4653239B3825}" sibTransId="{47EF5270-2CDD-4EF4-9F1A-20961DCFBB7A}"/>
    <dgm:cxn modelId="{85F93CF6-F7BE-41DA-844E-DC2B503309F6}" srcId="{16228AB6-3931-4A38-AA1A-1C08974E4D27}" destId="{B1EF3137-FA89-407D-A254-3F54D761BA93}" srcOrd="4" destOrd="0" parTransId="{F0CF53F8-F2F8-4801-B947-05A96DD6B517}" sibTransId="{41B11DCE-0F74-4C51-AAD9-19E3231AD81C}"/>
    <dgm:cxn modelId="{61270A8D-53AD-4B55-9041-44C914D398E9}" srcId="{16228AB6-3931-4A38-AA1A-1C08974E4D27}" destId="{8A2B8443-34EB-4D50-9C7C-C887D42EF57B}" srcOrd="2" destOrd="0" parTransId="{AA84D4E0-3870-4885-944D-1E68E2977E4F}" sibTransId="{E0F2A497-093E-4C94-A053-A672AACE3BCF}"/>
    <dgm:cxn modelId="{152CAA79-2DCB-47F4-925E-56B917BC9EA0}" type="presOf" srcId="{8A2B8443-34EB-4D50-9C7C-C887D42EF57B}" destId="{3A780645-3A98-4942-AEF3-0DD69572CAE1}" srcOrd="0" destOrd="0" presId="urn:microsoft.com/office/officeart/2011/layout/CircleProcess"/>
    <dgm:cxn modelId="{440DB875-7EE2-46B8-86B8-FB4D68F1F037}" type="presOf" srcId="{B5341756-D0A3-45A8-B896-3E2535180564}" destId="{9E6C1F0D-CB57-4DA0-806B-4694532F655D}" srcOrd="0" destOrd="0" presId="urn:microsoft.com/office/officeart/2011/layout/CircleProcess"/>
    <dgm:cxn modelId="{6C4D9B5B-2198-4CA7-B23C-D476FD464773}" type="presOf" srcId="{52D2C356-BD44-4ADC-B9B1-AB3467C83C18}" destId="{6E5594B1-65C3-4115-8901-5D69AF46BD90}" srcOrd="1" destOrd="0" presId="urn:microsoft.com/office/officeart/2011/layout/CircleProcess"/>
    <dgm:cxn modelId="{16A76327-C217-489F-93B3-E761FCB8E8D5}" type="presParOf" srcId="{3DD8D91B-9EBD-4720-8FBC-2AA3B1843657}" destId="{10F593B8-6E87-40AB-AE3A-9F4DCDA0ACBE}" srcOrd="0" destOrd="0" presId="urn:microsoft.com/office/officeart/2011/layout/CircleProcess"/>
    <dgm:cxn modelId="{865FF6C4-0DA2-4E18-AA21-43B63C8285E7}" type="presParOf" srcId="{10F593B8-6E87-40AB-AE3A-9F4DCDA0ACBE}" destId="{F4E48769-63B6-4669-ADCB-E444DD558E5F}" srcOrd="0" destOrd="0" presId="urn:microsoft.com/office/officeart/2011/layout/CircleProcess"/>
    <dgm:cxn modelId="{AB626BB3-8105-413F-9E44-6FEFFCA37488}" type="presParOf" srcId="{3DD8D91B-9EBD-4720-8FBC-2AA3B1843657}" destId="{806272D0-CB74-47E9-A801-5841650068AB}" srcOrd="1" destOrd="0" presId="urn:microsoft.com/office/officeart/2011/layout/CircleProcess"/>
    <dgm:cxn modelId="{BCA11EC8-7190-490C-A944-6CB62F1348B8}" type="presParOf" srcId="{806272D0-CB74-47E9-A801-5841650068AB}" destId="{9E6C1F0D-CB57-4DA0-806B-4694532F655D}" srcOrd="0" destOrd="0" presId="urn:microsoft.com/office/officeart/2011/layout/CircleProcess"/>
    <dgm:cxn modelId="{B011A3F3-25A9-4EAD-970B-BE1C49909650}" type="presParOf" srcId="{3DD8D91B-9EBD-4720-8FBC-2AA3B1843657}" destId="{DDA1AA8B-C9B4-4B5C-B6DE-C38722B40D21}" srcOrd="2" destOrd="0" presId="urn:microsoft.com/office/officeart/2011/layout/CircleProcess"/>
    <dgm:cxn modelId="{EEA16DF6-1C9F-43A0-9F4F-0325D82DF328}" type="presParOf" srcId="{3DD8D91B-9EBD-4720-8FBC-2AA3B1843657}" destId="{8FC8CD68-7C42-48F4-A24C-41835BC306A6}" srcOrd="3" destOrd="0" presId="urn:microsoft.com/office/officeart/2011/layout/CircleProcess"/>
    <dgm:cxn modelId="{E9E80980-B9D2-4D6D-82A8-0902E169ECD4}" type="presParOf" srcId="{8FC8CD68-7C42-48F4-A24C-41835BC306A6}" destId="{9EC49209-F21B-48A0-8797-4C29CAF88438}" srcOrd="0" destOrd="0" presId="urn:microsoft.com/office/officeart/2011/layout/CircleProcess"/>
    <dgm:cxn modelId="{5F1235C7-C7C6-4839-A238-C519EAE468F3}" type="presParOf" srcId="{3DD8D91B-9EBD-4720-8FBC-2AA3B1843657}" destId="{231222D1-679B-45E4-946D-D68825D4D3FB}" srcOrd="4" destOrd="0" presId="urn:microsoft.com/office/officeart/2011/layout/CircleProcess"/>
    <dgm:cxn modelId="{AC67D65A-EAC5-4394-9237-F53DB84865F2}" type="presParOf" srcId="{231222D1-679B-45E4-946D-D68825D4D3FB}" destId="{82E0B7B4-6F34-411F-976E-F3D95A4C3C46}" srcOrd="0" destOrd="0" presId="urn:microsoft.com/office/officeart/2011/layout/CircleProcess"/>
    <dgm:cxn modelId="{20F27F18-BA66-479D-83D8-9A7FEC09ABBA}" type="presParOf" srcId="{3DD8D91B-9EBD-4720-8FBC-2AA3B1843657}" destId="{CFF22DB4-17D6-43BD-8821-425468428196}" srcOrd="5" destOrd="0" presId="urn:microsoft.com/office/officeart/2011/layout/CircleProcess"/>
    <dgm:cxn modelId="{62B5BB51-4293-44CC-83D5-F4D055E267A8}" type="presParOf" srcId="{3DD8D91B-9EBD-4720-8FBC-2AA3B1843657}" destId="{D70E152A-D062-4EDF-8BAD-A80A21075C40}" srcOrd="6" destOrd="0" presId="urn:microsoft.com/office/officeart/2011/layout/CircleProcess"/>
    <dgm:cxn modelId="{748E69AB-3FE8-488F-9420-5165A3CEBAF3}" type="presParOf" srcId="{D70E152A-D062-4EDF-8BAD-A80A21075C40}" destId="{9E504D9F-5D51-4A60-9D37-815920632DBC}" srcOrd="0" destOrd="0" presId="urn:microsoft.com/office/officeart/2011/layout/CircleProcess"/>
    <dgm:cxn modelId="{0C8D3062-208E-4475-93FF-F238F96219C8}" type="presParOf" srcId="{3DD8D91B-9EBD-4720-8FBC-2AA3B1843657}" destId="{92D6A324-D9AD-48E6-8A1A-E4F63F0CE8EF}" srcOrd="7" destOrd="0" presId="urn:microsoft.com/office/officeart/2011/layout/CircleProcess"/>
    <dgm:cxn modelId="{8B1F353F-5124-4B67-8A39-B8A905348B00}" type="presParOf" srcId="{92D6A324-D9AD-48E6-8A1A-E4F63F0CE8EF}" destId="{BFDFF36B-B3C5-420C-8EF3-9419F01311DD}" srcOrd="0" destOrd="0" presId="urn:microsoft.com/office/officeart/2011/layout/CircleProcess"/>
    <dgm:cxn modelId="{4E663BAF-47CB-4519-8644-828C41A97E28}" type="presParOf" srcId="{3DD8D91B-9EBD-4720-8FBC-2AA3B1843657}" destId="{561CD04D-DF2A-4BBA-A66F-AD8F7E65E87E}" srcOrd="8" destOrd="0" presId="urn:microsoft.com/office/officeart/2011/layout/CircleProcess"/>
    <dgm:cxn modelId="{2FE0D212-7333-4A73-A0A6-B93B1D8D6679}" type="presParOf" srcId="{3DD8D91B-9EBD-4720-8FBC-2AA3B1843657}" destId="{5FB84C4B-9683-4E4E-A3A1-D8914DF17910}" srcOrd="9" destOrd="0" presId="urn:microsoft.com/office/officeart/2011/layout/CircleProcess"/>
    <dgm:cxn modelId="{621C6A5C-2370-4DD2-BC6E-1A389FD13B58}" type="presParOf" srcId="{5FB84C4B-9683-4E4E-A3A1-D8914DF17910}" destId="{AA06F65F-DD4E-43A3-8768-143A96A5D1B8}" srcOrd="0" destOrd="0" presId="urn:microsoft.com/office/officeart/2011/layout/CircleProcess"/>
    <dgm:cxn modelId="{16983ABD-D6CF-4E75-B0E6-46968C2D60FD}" type="presParOf" srcId="{3DD8D91B-9EBD-4720-8FBC-2AA3B1843657}" destId="{AF46AF30-2DA4-4014-8AA4-C1E7DE58B0FC}" srcOrd="10" destOrd="0" presId="urn:microsoft.com/office/officeart/2011/layout/CircleProcess"/>
    <dgm:cxn modelId="{264755A8-535D-49E1-828B-7F6E77FA38A3}" type="presParOf" srcId="{AF46AF30-2DA4-4014-8AA4-C1E7DE58B0FC}" destId="{3A780645-3A98-4942-AEF3-0DD69572CAE1}" srcOrd="0" destOrd="0" presId="urn:microsoft.com/office/officeart/2011/layout/CircleProcess"/>
    <dgm:cxn modelId="{E73236B7-BA60-4293-A923-FA2110FB87FC}" type="presParOf" srcId="{3DD8D91B-9EBD-4720-8FBC-2AA3B1843657}" destId="{B5A449C3-EEA5-4BE5-9B21-48F18EEF916E}" srcOrd="11" destOrd="0" presId="urn:microsoft.com/office/officeart/2011/layout/CircleProcess"/>
    <dgm:cxn modelId="{85632689-25DE-4EA3-9349-08DDB21EE5CF}" type="presParOf" srcId="{3DD8D91B-9EBD-4720-8FBC-2AA3B1843657}" destId="{D6879A3E-EBBA-4779-896C-1AEB3E06B5B7}" srcOrd="12" destOrd="0" presId="urn:microsoft.com/office/officeart/2011/layout/CircleProcess"/>
    <dgm:cxn modelId="{DAB60518-7D43-4BC6-B0EF-47CD2C5FCA08}" type="presParOf" srcId="{D6879A3E-EBBA-4779-896C-1AEB3E06B5B7}" destId="{998F6731-124D-49D7-8C07-D842297CA5AA}" srcOrd="0" destOrd="0" presId="urn:microsoft.com/office/officeart/2011/layout/CircleProcess"/>
    <dgm:cxn modelId="{9DB560C5-5A3F-455B-963B-FA4C6DB8DA50}" type="presParOf" srcId="{3DD8D91B-9EBD-4720-8FBC-2AA3B1843657}" destId="{67E2D385-E6B2-4A6F-8C47-6E764EC07426}" srcOrd="13" destOrd="0" presId="urn:microsoft.com/office/officeart/2011/layout/CircleProcess"/>
    <dgm:cxn modelId="{9CD0DB5C-1C65-47A2-B889-464FCBE09EF0}" type="presParOf" srcId="{67E2D385-E6B2-4A6F-8C47-6E764EC07426}" destId="{24323F1B-286B-4C4D-85CE-DDF63A850B2E}" srcOrd="0" destOrd="0" presId="urn:microsoft.com/office/officeart/2011/layout/CircleProcess"/>
    <dgm:cxn modelId="{5EF01690-5603-4569-A045-5284CF102657}" type="presParOf" srcId="{3DD8D91B-9EBD-4720-8FBC-2AA3B1843657}" destId="{6E5594B1-65C3-4115-8901-5D69AF46BD90}" srcOrd="14" destOrd="0" presId="urn:microsoft.com/office/officeart/2011/layout/CircleProcess"/>
    <dgm:cxn modelId="{D4E6758F-70B4-4DFB-AE00-E5C9A849F599}" type="presParOf" srcId="{3DD8D91B-9EBD-4720-8FBC-2AA3B1843657}" destId="{0CAB9236-C0E9-4A5A-A562-0FD7FD5AEF88}" srcOrd="15" destOrd="0" presId="urn:microsoft.com/office/officeart/2011/layout/CircleProcess"/>
    <dgm:cxn modelId="{6E21E30E-301D-43FA-9C8D-F3C8F4FD8E3B}" type="presParOf" srcId="{0CAB9236-C0E9-4A5A-A562-0FD7FD5AEF88}" destId="{167E4725-0E0B-44C0-9B26-B6FB9367F3A6}" srcOrd="0" destOrd="0" presId="urn:microsoft.com/office/officeart/2011/layout/CircleProcess"/>
    <dgm:cxn modelId="{E4B42350-3E6D-4471-8142-D72EDFFD6D2C}" type="presParOf" srcId="{3DD8D91B-9EBD-4720-8FBC-2AA3B1843657}" destId="{CFD2BA68-52D9-4AE2-B821-A2234E37F697}" srcOrd="16" destOrd="0" presId="urn:microsoft.com/office/officeart/2011/layout/CircleProcess"/>
    <dgm:cxn modelId="{BFC24A3B-F6F0-4F19-B37B-B26EF72827E7}" type="presParOf" srcId="{CFD2BA68-52D9-4AE2-B821-A2234E37F697}" destId="{D015E1FE-BA9B-4AF1-862A-D14B97B29639}" srcOrd="0" destOrd="0" presId="urn:microsoft.com/office/officeart/2011/layout/CircleProcess"/>
    <dgm:cxn modelId="{54DF2161-0C99-49D7-A3A7-5B52CD965493}" type="presParOf" srcId="{3DD8D91B-9EBD-4720-8FBC-2AA3B1843657}" destId="{74AE8527-6D31-4571-8006-56A27E8E7273}" srcOrd="17" destOrd="0" presId="urn:microsoft.com/office/officeart/2011/layout/Circl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228AB6-3931-4A38-AA1A-1C08974E4D2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BC751C4-29FA-4708-9E74-04E084BB7205}">
      <dgm:prSet phldrT="[Text]"/>
      <dgm:spPr/>
      <dgm:t>
        <a:bodyPr/>
        <a:lstStyle/>
        <a:p>
          <a:r>
            <a:rPr lang="en-US" dirty="0" smtClean="0"/>
            <a:t>Cap. build. and inform </a:t>
          </a:r>
          <a:endParaRPr lang="en-GB" dirty="0"/>
        </a:p>
      </dgm:t>
    </dgm:pt>
    <dgm:pt modelId="{7EE51B79-5B40-416D-BC2C-4653239B3825}" type="parTrans" cxnId="{B0F108B3-F2C7-4106-AD62-21C9FE78C02F}">
      <dgm:prSet/>
      <dgm:spPr/>
      <dgm:t>
        <a:bodyPr/>
        <a:lstStyle/>
        <a:p>
          <a:endParaRPr lang="en-GB"/>
        </a:p>
      </dgm:t>
    </dgm:pt>
    <dgm:pt modelId="{47EF5270-2CDD-4EF4-9F1A-20961DCFBB7A}" type="sibTrans" cxnId="{B0F108B3-F2C7-4106-AD62-21C9FE78C02F}">
      <dgm:prSet/>
      <dgm:spPr/>
      <dgm:t>
        <a:bodyPr/>
        <a:lstStyle/>
        <a:p>
          <a:endParaRPr lang="en-GB"/>
        </a:p>
      </dgm:t>
    </dgm:pt>
    <dgm:pt modelId="{52D2C356-BD44-4ADC-B9B1-AB3467C83C18}">
      <dgm:prSet phldrT="[Text]"/>
      <dgm:spPr/>
      <dgm:t>
        <a:bodyPr/>
        <a:lstStyle/>
        <a:p>
          <a:r>
            <a:rPr lang="en-US" dirty="0" smtClean="0"/>
            <a:t>Regulation</a:t>
          </a:r>
          <a:endParaRPr lang="en-GB" dirty="0"/>
        </a:p>
      </dgm:t>
    </dgm:pt>
    <dgm:pt modelId="{3808ADAC-2C95-4690-8007-A09A1BBB623A}" type="parTrans" cxnId="{5F682D0E-3F6A-41BF-B476-929B1E34D8A9}">
      <dgm:prSet/>
      <dgm:spPr/>
      <dgm:t>
        <a:bodyPr/>
        <a:lstStyle/>
        <a:p>
          <a:endParaRPr lang="en-GB"/>
        </a:p>
      </dgm:t>
    </dgm:pt>
    <dgm:pt modelId="{CFADD08A-0B99-4D31-B4E1-BC8A1CF00CF4}" type="sibTrans" cxnId="{5F682D0E-3F6A-41BF-B476-929B1E34D8A9}">
      <dgm:prSet/>
      <dgm:spPr/>
      <dgm:t>
        <a:bodyPr/>
        <a:lstStyle/>
        <a:p>
          <a:endParaRPr lang="en-GB"/>
        </a:p>
      </dgm:t>
    </dgm:pt>
    <dgm:pt modelId="{8A2B8443-34EB-4D50-9C7C-C887D42EF57B}">
      <dgm:prSet phldrT="[Text]"/>
      <dgm:spPr/>
      <dgm:t>
        <a:bodyPr/>
        <a:lstStyle/>
        <a:p>
          <a:r>
            <a:rPr lang="en-US" dirty="0" smtClean="0"/>
            <a:t>Guarantee</a:t>
          </a:r>
          <a:endParaRPr lang="en-GB" dirty="0"/>
        </a:p>
      </dgm:t>
    </dgm:pt>
    <dgm:pt modelId="{AA84D4E0-3870-4885-944D-1E68E2977E4F}" type="parTrans" cxnId="{61270A8D-53AD-4B55-9041-44C914D398E9}">
      <dgm:prSet/>
      <dgm:spPr/>
      <dgm:t>
        <a:bodyPr/>
        <a:lstStyle/>
        <a:p>
          <a:endParaRPr lang="en-GB"/>
        </a:p>
      </dgm:t>
    </dgm:pt>
    <dgm:pt modelId="{E0F2A497-093E-4C94-A053-A672AACE3BCF}" type="sibTrans" cxnId="{61270A8D-53AD-4B55-9041-44C914D398E9}">
      <dgm:prSet/>
      <dgm:spPr/>
      <dgm:t>
        <a:bodyPr/>
        <a:lstStyle/>
        <a:p>
          <a:endParaRPr lang="en-GB"/>
        </a:p>
      </dgm:t>
    </dgm:pt>
    <dgm:pt modelId="{A5814097-1C13-4D88-8F70-3954BA4FD3BA}">
      <dgm:prSet/>
      <dgm:spPr/>
      <dgm:t>
        <a:bodyPr/>
        <a:lstStyle/>
        <a:p>
          <a:r>
            <a:rPr lang="en-US" dirty="0" smtClean="0"/>
            <a:t>Support finance</a:t>
          </a:r>
          <a:endParaRPr lang="en-GB" dirty="0"/>
        </a:p>
      </dgm:t>
    </dgm:pt>
    <dgm:pt modelId="{539E7BDC-9B4E-4100-8D58-6E7F18B29A96}" type="parTrans" cxnId="{022D6636-993E-4E8C-A9D2-5EA9B2C02306}">
      <dgm:prSet/>
      <dgm:spPr/>
      <dgm:t>
        <a:bodyPr/>
        <a:lstStyle/>
        <a:p>
          <a:endParaRPr lang="en-GB"/>
        </a:p>
      </dgm:t>
    </dgm:pt>
    <dgm:pt modelId="{961C8F54-9B5F-45CC-9D4E-708D21A19423}" type="sibTrans" cxnId="{022D6636-993E-4E8C-A9D2-5EA9B2C02306}">
      <dgm:prSet/>
      <dgm:spPr/>
      <dgm:t>
        <a:bodyPr/>
        <a:lstStyle/>
        <a:p>
          <a:endParaRPr lang="en-GB"/>
        </a:p>
      </dgm:t>
    </dgm:pt>
    <dgm:pt modelId="{B1EF3137-FA89-407D-A254-3F54D761BA93}">
      <dgm:prSet/>
      <dgm:spPr/>
      <dgm:t>
        <a:bodyPr/>
        <a:lstStyle/>
        <a:p>
          <a:r>
            <a:rPr lang="en-US" dirty="0" smtClean="0"/>
            <a:t>Support service</a:t>
          </a:r>
          <a:endParaRPr lang="en-GB" dirty="0"/>
        </a:p>
      </dgm:t>
    </dgm:pt>
    <dgm:pt modelId="{F0CF53F8-F2F8-4801-B947-05A96DD6B517}" type="parTrans" cxnId="{85F93CF6-F7BE-41DA-844E-DC2B503309F6}">
      <dgm:prSet/>
      <dgm:spPr/>
      <dgm:t>
        <a:bodyPr/>
        <a:lstStyle/>
        <a:p>
          <a:endParaRPr lang="en-GB"/>
        </a:p>
      </dgm:t>
    </dgm:pt>
    <dgm:pt modelId="{41B11DCE-0F74-4C51-AAD9-19E3231AD81C}" type="sibTrans" cxnId="{85F93CF6-F7BE-41DA-844E-DC2B503309F6}">
      <dgm:prSet/>
      <dgm:spPr/>
      <dgm:t>
        <a:bodyPr/>
        <a:lstStyle/>
        <a:p>
          <a:endParaRPr lang="en-GB"/>
        </a:p>
      </dgm:t>
    </dgm:pt>
    <dgm:pt modelId="{B5341756-D0A3-45A8-B896-3E2535180564}">
      <dgm:prSet/>
      <dgm:spPr/>
      <dgm:t>
        <a:bodyPr/>
        <a:lstStyle/>
        <a:p>
          <a:r>
            <a:rPr lang="en-US" dirty="0" smtClean="0"/>
            <a:t>Support asset</a:t>
          </a:r>
          <a:endParaRPr lang="en-GB" dirty="0"/>
        </a:p>
      </dgm:t>
    </dgm:pt>
    <dgm:pt modelId="{99E976BF-0CE6-4D4B-8C17-7B408940ED17}" type="parTrans" cxnId="{6A329F65-FE2F-459A-A93F-D330C1305851}">
      <dgm:prSet/>
      <dgm:spPr/>
      <dgm:t>
        <a:bodyPr/>
        <a:lstStyle/>
        <a:p>
          <a:endParaRPr lang="en-GB"/>
        </a:p>
      </dgm:t>
    </dgm:pt>
    <dgm:pt modelId="{952B6DFE-011E-43B5-A485-CC74147CA500}" type="sibTrans" cxnId="{6A329F65-FE2F-459A-A93F-D330C1305851}">
      <dgm:prSet/>
      <dgm:spPr/>
      <dgm:t>
        <a:bodyPr/>
        <a:lstStyle/>
        <a:p>
          <a:endParaRPr lang="en-GB"/>
        </a:p>
      </dgm:t>
    </dgm:pt>
    <dgm:pt modelId="{3DD8D91B-9EBD-4720-8FBC-2AA3B1843657}" type="pres">
      <dgm:prSet presAssocID="{16228AB6-3931-4A38-AA1A-1C08974E4D27}" presName="Name0" presStyleCnt="0">
        <dgm:presLayoutVars>
          <dgm:chMax val="11"/>
          <dgm:chPref val="11"/>
          <dgm:dir/>
          <dgm:resizeHandles/>
        </dgm:presLayoutVars>
      </dgm:prSet>
      <dgm:spPr/>
      <dgm:t>
        <a:bodyPr/>
        <a:lstStyle/>
        <a:p>
          <a:endParaRPr lang="en-GB"/>
        </a:p>
      </dgm:t>
    </dgm:pt>
    <dgm:pt modelId="{10F593B8-6E87-40AB-AE3A-9F4DCDA0ACBE}" type="pres">
      <dgm:prSet presAssocID="{B5341756-D0A3-45A8-B896-3E2535180564}" presName="Accent6" presStyleCnt="0"/>
      <dgm:spPr/>
    </dgm:pt>
    <dgm:pt modelId="{F4E48769-63B6-4669-ADCB-E444DD558E5F}" type="pres">
      <dgm:prSet presAssocID="{B5341756-D0A3-45A8-B896-3E2535180564}" presName="Accent" presStyleLbl="node1" presStyleIdx="0" presStyleCnt="6"/>
      <dgm:spPr/>
    </dgm:pt>
    <dgm:pt modelId="{806272D0-CB74-47E9-A801-5841650068AB}" type="pres">
      <dgm:prSet presAssocID="{B5341756-D0A3-45A8-B896-3E2535180564}" presName="ParentBackground6" presStyleCnt="0"/>
      <dgm:spPr/>
    </dgm:pt>
    <dgm:pt modelId="{9E6C1F0D-CB57-4DA0-806B-4694532F655D}" type="pres">
      <dgm:prSet presAssocID="{B5341756-D0A3-45A8-B896-3E2535180564}" presName="ParentBackground" presStyleLbl="fgAcc1" presStyleIdx="0" presStyleCnt="6"/>
      <dgm:spPr/>
      <dgm:t>
        <a:bodyPr/>
        <a:lstStyle/>
        <a:p>
          <a:endParaRPr lang="en-GB"/>
        </a:p>
      </dgm:t>
    </dgm:pt>
    <dgm:pt modelId="{DDA1AA8B-C9B4-4B5C-B6DE-C38722B40D21}" type="pres">
      <dgm:prSet presAssocID="{B5341756-D0A3-45A8-B896-3E2535180564}" presName="Parent6" presStyleLbl="revTx" presStyleIdx="0" presStyleCnt="0">
        <dgm:presLayoutVars>
          <dgm:chMax val="1"/>
          <dgm:chPref val="1"/>
          <dgm:bulletEnabled val="1"/>
        </dgm:presLayoutVars>
      </dgm:prSet>
      <dgm:spPr/>
      <dgm:t>
        <a:bodyPr/>
        <a:lstStyle/>
        <a:p>
          <a:endParaRPr lang="en-GB"/>
        </a:p>
      </dgm:t>
    </dgm:pt>
    <dgm:pt modelId="{8FC8CD68-7C42-48F4-A24C-41835BC306A6}" type="pres">
      <dgm:prSet presAssocID="{B1EF3137-FA89-407D-A254-3F54D761BA93}" presName="Accent5" presStyleCnt="0"/>
      <dgm:spPr/>
    </dgm:pt>
    <dgm:pt modelId="{9EC49209-F21B-48A0-8797-4C29CAF88438}" type="pres">
      <dgm:prSet presAssocID="{B1EF3137-FA89-407D-A254-3F54D761BA93}" presName="Accent" presStyleLbl="node1" presStyleIdx="1" presStyleCnt="6"/>
      <dgm:spPr/>
    </dgm:pt>
    <dgm:pt modelId="{231222D1-679B-45E4-946D-D68825D4D3FB}" type="pres">
      <dgm:prSet presAssocID="{B1EF3137-FA89-407D-A254-3F54D761BA93}" presName="ParentBackground5" presStyleCnt="0"/>
      <dgm:spPr/>
    </dgm:pt>
    <dgm:pt modelId="{82E0B7B4-6F34-411F-976E-F3D95A4C3C46}" type="pres">
      <dgm:prSet presAssocID="{B1EF3137-FA89-407D-A254-3F54D761BA93}" presName="ParentBackground" presStyleLbl="fgAcc1" presStyleIdx="1" presStyleCnt="6"/>
      <dgm:spPr/>
      <dgm:t>
        <a:bodyPr/>
        <a:lstStyle/>
        <a:p>
          <a:endParaRPr lang="en-GB"/>
        </a:p>
      </dgm:t>
    </dgm:pt>
    <dgm:pt modelId="{CFF22DB4-17D6-43BD-8821-425468428196}" type="pres">
      <dgm:prSet presAssocID="{B1EF3137-FA89-407D-A254-3F54D761BA93}" presName="Parent5" presStyleLbl="revTx" presStyleIdx="0" presStyleCnt="0">
        <dgm:presLayoutVars>
          <dgm:chMax val="1"/>
          <dgm:chPref val="1"/>
          <dgm:bulletEnabled val="1"/>
        </dgm:presLayoutVars>
      </dgm:prSet>
      <dgm:spPr/>
      <dgm:t>
        <a:bodyPr/>
        <a:lstStyle/>
        <a:p>
          <a:endParaRPr lang="en-GB"/>
        </a:p>
      </dgm:t>
    </dgm:pt>
    <dgm:pt modelId="{D70E152A-D062-4EDF-8BAD-A80A21075C40}" type="pres">
      <dgm:prSet presAssocID="{A5814097-1C13-4D88-8F70-3954BA4FD3BA}" presName="Accent4" presStyleCnt="0"/>
      <dgm:spPr/>
    </dgm:pt>
    <dgm:pt modelId="{9E504D9F-5D51-4A60-9D37-815920632DBC}" type="pres">
      <dgm:prSet presAssocID="{A5814097-1C13-4D88-8F70-3954BA4FD3BA}" presName="Accent" presStyleLbl="node1" presStyleIdx="2" presStyleCnt="6"/>
      <dgm:spPr/>
    </dgm:pt>
    <dgm:pt modelId="{92D6A324-D9AD-48E6-8A1A-E4F63F0CE8EF}" type="pres">
      <dgm:prSet presAssocID="{A5814097-1C13-4D88-8F70-3954BA4FD3BA}" presName="ParentBackground4" presStyleCnt="0"/>
      <dgm:spPr/>
    </dgm:pt>
    <dgm:pt modelId="{BFDFF36B-B3C5-420C-8EF3-9419F01311DD}" type="pres">
      <dgm:prSet presAssocID="{A5814097-1C13-4D88-8F70-3954BA4FD3BA}" presName="ParentBackground" presStyleLbl="fgAcc1" presStyleIdx="2" presStyleCnt="6"/>
      <dgm:spPr/>
      <dgm:t>
        <a:bodyPr/>
        <a:lstStyle/>
        <a:p>
          <a:endParaRPr lang="en-GB"/>
        </a:p>
      </dgm:t>
    </dgm:pt>
    <dgm:pt modelId="{561CD04D-DF2A-4BBA-A66F-AD8F7E65E87E}" type="pres">
      <dgm:prSet presAssocID="{A5814097-1C13-4D88-8F70-3954BA4FD3BA}" presName="Parent4" presStyleLbl="revTx" presStyleIdx="0" presStyleCnt="0">
        <dgm:presLayoutVars>
          <dgm:chMax val="1"/>
          <dgm:chPref val="1"/>
          <dgm:bulletEnabled val="1"/>
        </dgm:presLayoutVars>
      </dgm:prSet>
      <dgm:spPr/>
      <dgm:t>
        <a:bodyPr/>
        <a:lstStyle/>
        <a:p>
          <a:endParaRPr lang="en-GB"/>
        </a:p>
      </dgm:t>
    </dgm:pt>
    <dgm:pt modelId="{5FB84C4B-9683-4E4E-A3A1-D8914DF17910}" type="pres">
      <dgm:prSet presAssocID="{8A2B8443-34EB-4D50-9C7C-C887D42EF57B}" presName="Accent3" presStyleCnt="0"/>
      <dgm:spPr/>
    </dgm:pt>
    <dgm:pt modelId="{AA06F65F-DD4E-43A3-8768-143A96A5D1B8}" type="pres">
      <dgm:prSet presAssocID="{8A2B8443-34EB-4D50-9C7C-C887D42EF57B}" presName="Accent" presStyleLbl="node1" presStyleIdx="3" presStyleCnt="6"/>
      <dgm:spPr/>
    </dgm:pt>
    <dgm:pt modelId="{AF46AF30-2DA4-4014-8AA4-C1E7DE58B0FC}" type="pres">
      <dgm:prSet presAssocID="{8A2B8443-34EB-4D50-9C7C-C887D42EF57B}" presName="ParentBackground3" presStyleCnt="0"/>
      <dgm:spPr/>
    </dgm:pt>
    <dgm:pt modelId="{3A780645-3A98-4942-AEF3-0DD69572CAE1}" type="pres">
      <dgm:prSet presAssocID="{8A2B8443-34EB-4D50-9C7C-C887D42EF57B}" presName="ParentBackground" presStyleLbl="fgAcc1" presStyleIdx="3" presStyleCnt="6"/>
      <dgm:spPr/>
      <dgm:t>
        <a:bodyPr/>
        <a:lstStyle/>
        <a:p>
          <a:endParaRPr lang="en-GB"/>
        </a:p>
      </dgm:t>
    </dgm:pt>
    <dgm:pt modelId="{B5A449C3-EEA5-4BE5-9B21-48F18EEF916E}" type="pres">
      <dgm:prSet presAssocID="{8A2B8443-34EB-4D50-9C7C-C887D42EF57B}" presName="Parent3" presStyleLbl="revTx" presStyleIdx="0" presStyleCnt="0">
        <dgm:presLayoutVars>
          <dgm:chMax val="1"/>
          <dgm:chPref val="1"/>
          <dgm:bulletEnabled val="1"/>
        </dgm:presLayoutVars>
      </dgm:prSet>
      <dgm:spPr/>
      <dgm:t>
        <a:bodyPr/>
        <a:lstStyle/>
        <a:p>
          <a:endParaRPr lang="en-GB"/>
        </a:p>
      </dgm:t>
    </dgm:pt>
    <dgm:pt modelId="{D6879A3E-EBBA-4779-896C-1AEB3E06B5B7}" type="pres">
      <dgm:prSet presAssocID="{52D2C356-BD44-4ADC-B9B1-AB3467C83C18}" presName="Accent2" presStyleCnt="0"/>
      <dgm:spPr/>
    </dgm:pt>
    <dgm:pt modelId="{998F6731-124D-49D7-8C07-D842297CA5AA}" type="pres">
      <dgm:prSet presAssocID="{52D2C356-BD44-4ADC-B9B1-AB3467C83C18}" presName="Accent" presStyleLbl="node1" presStyleIdx="4" presStyleCnt="6"/>
      <dgm:spPr/>
    </dgm:pt>
    <dgm:pt modelId="{67E2D385-E6B2-4A6F-8C47-6E764EC07426}" type="pres">
      <dgm:prSet presAssocID="{52D2C356-BD44-4ADC-B9B1-AB3467C83C18}" presName="ParentBackground2" presStyleCnt="0"/>
      <dgm:spPr/>
    </dgm:pt>
    <dgm:pt modelId="{24323F1B-286B-4C4D-85CE-DDF63A850B2E}" type="pres">
      <dgm:prSet presAssocID="{52D2C356-BD44-4ADC-B9B1-AB3467C83C18}" presName="ParentBackground" presStyleLbl="fgAcc1" presStyleIdx="4" presStyleCnt="6"/>
      <dgm:spPr/>
      <dgm:t>
        <a:bodyPr/>
        <a:lstStyle/>
        <a:p>
          <a:endParaRPr lang="en-GB"/>
        </a:p>
      </dgm:t>
    </dgm:pt>
    <dgm:pt modelId="{6E5594B1-65C3-4115-8901-5D69AF46BD90}" type="pres">
      <dgm:prSet presAssocID="{52D2C356-BD44-4ADC-B9B1-AB3467C83C18}" presName="Parent2" presStyleLbl="revTx" presStyleIdx="0" presStyleCnt="0">
        <dgm:presLayoutVars>
          <dgm:chMax val="1"/>
          <dgm:chPref val="1"/>
          <dgm:bulletEnabled val="1"/>
        </dgm:presLayoutVars>
      </dgm:prSet>
      <dgm:spPr/>
      <dgm:t>
        <a:bodyPr/>
        <a:lstStyle/>
        <a:p>
          <a:endParaRPr lang="en-GB"/>
        </a:p>
      </dgm:t>
    </dgm:pt>
    <dgm:pt modelId="{0CAB9236-C0E9-4A5A-A562-0FD7FD5AEF88}" type="pres">
      <dgm:prSet presAssocID="{BBC751C4-29FA-4708-9E74-04E084BB7205}" presName="Accent1" presStyleCnt="0"/>
      <dgm:spPr/>
    </dgm:pt>
    <dgm:pt modelId="{167E4725-0E0B-44C0-9B26-B6FB9367F3A6}" type="pres">
      <dgm:prSet presAssocID="{BBC751C4-29FA-4708-9E74-04E084BB7205}" presName="Accent" presStyleLbl="node1" presStyleIdx="5" presStyleCnt="6"/>
      <dgm:spPr/>
    </dgm:pt>
    <dgm:pt modelId="{CFD2BA68-52D9-4AE2-B821-A2234E37F697}" type="pres">
      <dgm:prSet presAssocID="{BBC751C4-29FA-4708-9E74-04E084BB7205}" presName="ParentBackground1" presStyleCnt="0"/>
      <dgm:spPr/>
    </dgm:pt>
    <dgm:pt modelId="{D015E1FE-BA9B-4AF1-862A-D14B97B29639}" type="pres">
      <dgm:prSet presAssocID="{BBC751C4-29FA-4708-9E74-04E084BB7205}" presName="ParentBackground" presStyleLbl="fgAcc1" presStyleIdx="5" presStyleCnt="6"/>
      <dgm:spPr/>
      <dgm:t>
        <a:bodyPr/>
        <a:lstStyle/>
        <a:p>
          <a:endParaRPr lang="en-GB"/>
        </a:p>
      </dgm:t>
    </dgm:pt>
    <dgm:pt modelId="{74AE8527-6D31-4571-8006-56A27E8E7273}" type="pres">
      <dgm:prSet presAssocID="{BBC751C4-29FA-4708-9E74-04E084BB7205}" presName="Parent1" presStyleLbl="revTx" presStyleIdx="0" presStyleCnt="0">
        <dgm:presLayoutVars>
          <dgm:chMax val="1"/>
          <dgm:chPref val="1"/>
          <dgm:bulletEnabled val="1"/>
        </dgm:presLayoutVars>
      </dgm:prSet>
      <dgm:spPr/>
      <dgm:t>
        <a:bodyPr/>
        <a:lstStyle/>
        <a:p>
          <a:endParaRPr lang="en-GB"/>
        </a:p>
      </dgm:t>
    </dgm:pt>
  </dgm:ptLst>
  <dgm:cxnLst>
    <dgm:cxn modelId="{B0F108B3-F2C7-4106-AD62-21C9FE78C02F}" srcId="{16228AB6-3931-4A38-AA1A-1C08974E4D27}" destId="{BBC751C4-29FA-4708-9E74-04E084BB7205}" srcOrd="0" destOrd="0" parTransId="{7EE51B79-5B40-416D-BC2C-4653239B3825}" sibTransId="{47EF5270-2CDD-4EF4-9F1A-20961DCFBB7A}"/>
    <dgm:cxn modelId="{4781423C-AA91-4F8E-9191-EC8EC4C81CF7}" type="presOf" srcId="{BBC751C4-29FA-4708-9E74-04E084BB7205}" destId="{D015E1FE-BA9B-4AF1-862A-D14B97B29639}" srcOrd="0" destOrd="0" presId="urn:microsoft.com/office/officeart/2011/layout/CircleProcess"/>
    <dgm:cxn modelId="{A1BD5042-A1DB-4B9B-AA0A-F50AC3A5B8A8}" type="presOf" srcId="{BBC751C4-29FA-4708-9E74-04E084BB7205}" destId="{74AE8527-6D31-4571-8006-56A27E8E7273}" srcOrd="1" destOrd="0" presId="urn:microsoft.com/office/officeart/2011/layout/CircleProcess"/>
    <dgm:cxn modelId="{D23A2BA6-B7D4-46E8-8A49-3DA44215B002}" type="presOf" srcId="{8A2B8443-34EB-4D50-9C7C-C887D42EF57B}" destId="{3A780645-3A98-4942-AEF3-0DD69572CAE1}" srcOrd="0" destOrd="0" presId="urn:microsoft.com/office/officeart/2011/layout/CircleProcess"/>
    <dgm:cxn modelId="{1822AA6C-5DB1-4411-83BC-11D055FEBD49}" type="presOf" srcId="{A5814097-1C13-4D88-8F70-3954BA4FD3BA}" destId="{BFDFF36B-B3C5-420C-8EF3-9419F01311DD}" srcOrd="0" destOrd="0" presId="urn:microsoft.com/office/officeart/2011/layout/CircleProcess"/>
    <dgm:cxn modelId="{3FE110BD-8B83-4166-8EB3-ABABF09E9899}" type="presOf" srcId="{B1EF3137-FA89-407D-A254-3F54D761BA93}" destId="{82E0B7B4-6F34-411F-976E-F3D95A4C3C46}" srcOrd="0" destOrd="0" presId="urn:microsoft.com/office/officeart/2011/layout/CircleProcess"/>
    <dgm:cxn modelId="{6A329F65-FE2F-459A-A93F-D330C1305851}" srcId="{16228AB6-3931-4A38-AA1A-1C08974E4D27}" destId="{B5341756-D0A3-45A8-B896-3E2535180564}" srcOrd="5" destOrd="0" parTransId="{99E976BF-0CE6-4D4B-8C17-7B408940ED17}" sibTransId="{952B6DFE-011E-43B5-A485-CC74147CA500}"/>
    <dgm:cxn modelId="{0BBEE8BE-C8F5-424C-8E77-904ED73F2B0F}" type="presOf" srcId="{A5814097-1C13-4D88-8F70-3954BA4FD3BA}" destId="{561CD04D-DF2A-4BBA-A66F-AD8F7E65E87E}" srcOrd="1" destOrd="0" presId="urn:microsoft.com/office/officeart/2011/layout/CircleProcess"/>
    <dgm:cxn modelId="{C8A04EA0-44B9-4B45-8BE7-496CEC9F4D12}" type="presOf" srcId="{B1EF3137-FA89-407D-A254-3F54D761BA93}" destId="{CFF22DB4-17D6-43BD-8821-425468428196}" srcOrd="1" destOrd="0" presId="urn:microsoft.com/office/officeart/2011/layout/CircleProcess"/>
    <dgm:cxn modelId="{85F93CF6-F7BE-41DA-844E-DC2B503309F6}" srcId="{16228AB6-3931-4A38-AA1A-1C08974E4D27}" destId="{B1EF3137-FA89-407D-A254-3F54D761BA93}" srcOrd="4" destOrd="0" parTransId="{F0CF53F8-F2F8-4801-B947-05A96DD6B517}" sibTransId="{41B11DCE-0F74-4C51-AAD9-19E3231AD81C}"/>
    <dgm:cxn modelId="{A6FE2012-7A24-4964-8BDB-25326083B5A1}" type="presOf" srcId="{B5341756-D0A3-45A8-B896-3E2535180564}" destId="{DDA1AA8B-C9B4-4B5C-B6DE-C38722B40D21}" srcOrd="1" destOrd="0" presId="urn:microsoft.com/office/officeart/2011/layout/CircleProcess"/>
    <dgm:cxn modelId="{B701DFA1-E8D3-4D73-AC82-BFDBC8BCD83B}" type="presOf" srcId="{B5341756-D0A3-45A8-B896-3E2535180564}" destId="{9E6C1F0D-CB57-4DA0-806B-4694532F655D}" srcOrd="0" destOrd="0" presId="urn:microsoft.com/office/officeart/2011/layout/CircleProcess"/>
    <dgm:cxn modelId="{61270A8D-53AD-4B55-9041-44C914D398E9}" srcId="{16228AB6-3931-4A38-AA1A-1C08974E4D27}" destId="{8A2B8443-34EB-4D50-9C7C-C887D42EF57B}" srcOrd="2" destOrd="0" parTransId="{AA84D4E0-3870-4885-944D-1E68E2977E4F}" sibTransId="{E0F2A497-093E-4C94-A053-A672AACE3BCF}"/>
    <dgm:cxn modelId="{022D6636-993E-4E8C-A9D2-5EA9B2C02306}" srcId="{16228AB6-3931-4A38-AA1A-1C08974E4D27}" destId="{A5814097-1C13-4D88-8F70-3954BA4FD3BA}" srcOrd="3" destOrd="0" parTransId="{539E7BDC-9B4E-4100-8D58-6E7F18B29A96}" sibTransId="{961C8F54-9B5F-45CC-9D4E-708D21A19423}"/>
    <dgm:cxn modelId="{74B2FA91-EC98-4AAD-AD72-45B0756E936F}" type="presOf" srcId="{8A2B8443-34EB-4D50-9C7C-C887D42EF57B}" destId="{B5A449C3-EEA5-4BE5-9B21-48F18EEF916E}" srcOrd="1" destOrd="0" presId="urn:microsoft.com/office/officeart/2011/layout/CircleProcess"/>
    <dgm:cxn modelId="{F35AD72A-DA4A-44C7-A66A-B814C5E1ED7A}" type="presOf" srcId="{52D2C356-BD44-4ADC-B9B1-AB3467C83C18}" destId="{6E5594B1-65C3-4115-8901-5D69AF46BD90}" srcOrd="1" destOrd="0" presId="urn:microsoft.com/office/officeart/2011/layout/CircleProcess"/>
    <dgm:cxn modelId="{5F682D0E-3F6A-41BF-B476-929B1E34D8A9}" srcId="{16228AB6-3931-4A38-AA1A-1C08974E4D27}" destId="{52D2C356-BD44-4ADC-B9B1-AB3467C83C18}" srcOrd="1" destOrd="0" parTransId="{3808ADAC-2C95-4690-8007-A09A1BBB623A}" sibTransId="{CFADD08A-0B99-4D31-B4E1-BC8A1CF00CF4}"/>
    <dgm:cxn modelId="{03796AE5-4509-4774-88B0-258445BB830C}" type="presOf" srcId="{16228AB6-3931-4A38-AA1A-1C08974E4D27}" destId="{3DD8D91B-9EBD-4720-8FBC-2AA3B1843657}" srcOrd="0" destOrd="0" presId="urn:microsoft.com/office/officeart/2011/layout/CircleProcess"/>
    <dgm:cxn modelId="{FB68F998-7E9A-43B0-9911-3D2354459DC5}" type="presOf" srcId="{52D2C356-BD44-4ADC-B9B1-AB3467C83C18}" destId="{24323F1B-286B-4C4D-85CE-DDF63A850B2E}" srcOrd="0" destOrd="0" presId="urn:microsoft.com/office/officeart/2011/layout/CircleProcess"/>
    <dgm:cxn modelId="{3BE8F241-5E3C-4E51-AB21-8F4330BFF98E}" type="presParOf" srcId="{3DD8D91B-9EBD-4720-8FBC-2AA3B1843657}" destId="{10F593B8-6E87-40AB-AE3A-9F4DCDA0ACBE}" srcOrd="0" destOrd="0" presId="urn:microsoft.com/office/officeart/2011/layout/CircleProcess"/>
    <dgm:cxn modelId="{912E76B9-4229-4076-BBCA-384DC08597DA}" type="presParOf" srcId="{10F593B8-6E87-40AB-AE3A-9F4DCDA0ACBE}" destId="{F4E48769-63B6-4669-ADCB-E444DD558E5F}" srcOrd="0" destOrd="0" presId="urn:microsoft.com/office/officeart/2011/layout/CircleProcess"/>
    <dgm:cxn modelId="{D9A995D4-59B8-49C4-992F-A1988DF5F7BE}" type="presParOf" srcId="{3DD8D91B-9EBD-4720-8FBC-2AA3B1843657}" destId="{806272D0-CB74-47E9-A801-5841650068AB}" srcOrd="1" destOrd="0" presId="urn:microsoft.com/office/officeart/2011/layout/CircleProcess"/>
    <dgm:cxn modelId="{E3293474-25DF-44B2-A40C-F8EB539C1DDC}" type="presParOf" srcId="{806272D0-CB74-47E9-A801-5841650068AB}" destId="{9E6C1F0D-CB57-4DA0-806B-4694532F655D}" srcOrd="0" destOrd="0" presId="urn:microsoft.com/office/officeart/2011/layout/CircleProcess"/>
    <dgm:cxn modelId="{33E7B8B4-48A4-46F2-8F63-9266B5D03881}" type="presParOf" srcId="{3DD8D91B-9EBD-4720-8FBC-2AA3B1843657}" destId="{DDA1AA8B-C9B4-4B5C-B6DE-C38722B40D21}" srcOrd="2" destOrd="0" presId="urn:microsoft.com/office/officeart/2011/layout/CircleProcess"/>
    <dgm:cxn modelId="{83C473DB-5D0F-4ACB-8F85-A02929522A3F}" type="presParOf" srcId="{3DD8D91B-9EBD-4720-8FBC-2AA3B1843657}" destId="{8FC8CD68-7C42-48F4-A24C-41835BC306A6}" srcOrd="3" destOrd="0" presId="urn:microsoft.com/office/officeart/2011/layout/CircleProcess"/>
    <dgm:cxn modelId="{B86F6952-8A50-4840-8308-310F89EAB176}" type="presParOf" srcId="{8FC8CD68-7C42-48F4-A24C-41835BC306A6}" destId="{9EC49209-F21B-48A0-8797-4C29CAF88438}" srcOrd="0" destOrd="0" presId="urn:microsoft.com/office/officeart/2011/layout/CircleProcess"/>
    <dgm:cxn modelId="{32522D4A-D3A0-4651-BEA8-94CF78B00618}" type="presParOf" srcId="{3DD8D91B-9EBD-4720-8FBC-2AA3B1843657}" destId="{231222D1-679B-45E4-946D-D68825D4D3FB}" srcOrd="4" destOrd="0" presId="urn:microsoft.com/office/officeart/2011/layout/CircleProcess"/>
    <dgm:cxn modelId="{454A4117-A29E-45FE-80EF-FB3D6799100E}" type="presParOf" srcId="{231222D1-679B-45E4-946D-D68825D4D3FB}" destId="{82E0B7B4-6F34-411F-976E-F3D95A4C3C46}" srcOrd="0" destOrd="0" presId="urn:microsoft.com/office/officeart/2011/layout/CircleProcess"/>
    <dgm:cxn modelId="{5FCBBD39-91F9-4902-8B2D-34CD0F0E3941}" type="presParOf" srcId="{3DD8D91B-9EBD-4720-8FBC-2AA3B1843657}" destId="{CFF22DB4-17D6-43BD-8821-425468428196}" srcOrd="5" destOrd="0" presId="urn:microsoft.com/office/officeart/2011/layout/CircleProcess"/>
    <dgm:cxn modelId="{B8F81F13-EF17-4396-824B-CD046C1F5CD6}" type="presParOf" srcId="{3DD8D91B-9EBD-4720-8FBC-2AA3B1843657}" destId="{D70E152A-D062-4EDF-8BAD-A80A21075C40}" srcOrd="6" destOrd="0" presId="urn:microsoft.com/office/officeart/2011/layout/CircleProcess"/>
    <dgm:cxn modelId="{BE5D8B32-8F32-4E87-95BF-E797809FE112}" type="presParOf" srcId="{D70E152A-D062-4EDF-8BAD-A80A21075C40}" destId="{9E504D9F-5D51-4A60-9D37-815920632DBC}" srcOrd="0" destOrd="0" presId="urn:microsoft.com/office/officeart/2011/layout/CircleProcess"/>
    <dgm:cxn modelId="{2569EEA9-7EF2-4C1B-94AC-819F5B937FED}" type="presParOf" srcId="{3DD8D91B-9EBD-4720-8FBC-2AA3B1843657}" destId="{92D6A324-D9AD-48E6-8A1A-E4F63F0CE8EF}" srcOrd="7" destOrd="0" presId="urn:microsoft.com/office/officeart/2011/layout/CircleProcess"/>
    <dgm:cxn modelId="{AFB56FFA-4B6F-4064-9788-A09A5B2EDE6E}" type="presParOf" srcId="{92D6A324-D9AD-48E6-8A1A-E4F63F0CE8EF}" destId="{BFDFF36B-B3C5-420C-8EF3-9419F01311DD}" srcOrd="0" destOrd="0" presId="urn:microsoft.com/office/officeart/2011/layout/CircleProcess"/>
    <dgm:cxn modelId="{438A18AD-A6B7-49B3-8A10-994D3F036622}" type="presParOf" srcId="{3DD8D91B-9EBD-4720-8FBC-2AA3B1843657}" destId="{561CD04D-DF2A-4BBA-A66F-AD8F7E65E87E}" srcOrd="8" destOrd="0" presId="urn:microsoft.com/office/officeart/2011/layout/CircleProcess"/>
    <dgm:cxn modelId="{4E4A5B3A-42B8-45EB-AC7F-6F56193FA188}" type="presParOf" srcId="{3DD8D91B-9EBD-4720-8FBC-2AA3B1843657}" destId="{5FB84C4B-9683-4E4E-A3A1-D8914DF17910}" srcOrd="9" destOrd="0" presId="urn:microsoft.com/office/officeart/2011/layout/CircleProcess"/>
    <dgm:cxn modelId="{B2566D40-2BCB-42F9-8D14-C95A902D2AD7}" type="presParOf" srcId="{5FB84C4B-9683-4E4E-A3A1-D8914DF17910}" destId="{AA06F65F-DD4E-43A3-8768-143A96A5D1B8}" srcOrd="0" destOrd="0" presId="urn:microsoft.com/office/officeart/2011/layout/CircleProcess"/>
    <dgm:cxn modelId="{E4071C84-F940-44D0-9489-24C00AC347BB}" type="presParOf" srcId="{3DD8D91B-9EBD-4720-8FBC-2AA3B1843657}" destId="{AF46AF30-2DA4-4014-8AA4-C1E7DE58B0FC}" srcOrd="10" destOrd="0" presId="urn:microsoft.com/office/officeart/2011/layout/CircleProcess"/>
    <dgm:cxn modelId="{D5502706-27D3-4CC9-BC98-8FC03CFB626C}" type="presParOf" srcId="{AF46AF30-2DA4-4014-8AA4-C1E7DE58B0FC}" destId="{3A780645-3A98-4942-AEF3-0DD69572CAE1}" srcOrd="0" destOrd="0" presId="urn:microsoft.com/office/officeart/2011/layout/CircleProcess"/>
    <dgm:cxn modelId="{F2D268B8-D7A3-4750-A996-F557580E6635}" type="presParOf" srcId="{3DD8D91B-9EBD-4720-8FBC-2AA3B1843657}" destId="{B5A449C3-EEA5-4BE5-9B21-48F18EEF916E}" srcOrd="11" destOrd="0" presId="urn:microsoft.com/office/officeart/2011/layout/CircleProcess"/>
    <dgm:cxn modelId="{F1688296-686E-4C5D-BFDD-C57CF29A7CBC}" type="presParOf" srcId="{3DD8D91B-9EBD-4720-8FBC-2AA3B1843657}" destId="{D6879A3E-EBBA-4779-896C-1AEB3E06B5B7}" srcOrd="12" destOrd="0" presId="urn:microsoft.com/office/officeart/2011/layout/CircleProcess"/>
    <dgm:cxn modelId="{56000FE5-D5B8-4AAE-9077-26C0CB8FF6CF}" type="presParOf" srcId="{D6879A3E-EBBA-4779-896C-1AEB3E06B5B7}" destId="{998F6731-124D-49D7-8C07-D842297CA5AA}" srcOrd="0" destOrd="0" presId="urn:microsoft.com/office/officeart/2011/layout/CircleProcess"/>
    <dgm:cxn modelId="{0728362B-5CBC-454F-A927-A4058A31EA15}" type="presParOf" srcId="{3DD8D91B-9EBD-4720-8FBC-2AA3B1843657}" destId="{67E2D385-E6B2-4A6F-8C47-6E764EC07426}" srcOrd="13" destOrd="0" presId="urn:microsoft.com/office/officeart/2011/layout/CircleProcess"/>
    <dgm:cxn modelId="{4AE58361-F02A-449D-B731-FB228B0004AA}" type="presParOf" srcId="{67E2D385-E6B2-4A6F-8C47-6E764EC07426}" destId="{24323F1B-286B-4C4D-85CE-DDF63A850B2E}" srcOrd="0" destOrd="0" presId="urn:microsoft.com/office/officeart/2011/layout/CircleProcess"/>
    <dgm:cxn modelId="{CC3F49C9-4C0B-4616-8074-56ADF91FC8F2}" type="presParOf" srcId="{3DD8D91B-9EBD-4720-8FBC-2AA3B1843657}" destId="{6E5594B1-65C3-4115-8901-5D69AF46BD90}" srcOrd="14" destOrd="0" presId="urn:microsoft.com/office/officeart/2011/layout/CircleProcess"/>
    <dgm:cxn modelId="{8AF4EC1D-E90C-4C4F-9A9B-9FC75EF2E63E}" type="presParOf" srcId="{3DD8D91B-9EBD-4720-8FBC-2AA3B1843657}" destId="{0CAB9236-C0E9-4A5A-A562-0FD7FD5AEF88}" srcOrd="15" destOrd="0" presId="urn:microsoft.com/office/officeart/2011/layout/CircleProcess"/>
    <dgm:cxn modelId="{32C3EAAF-D220-4387-91FC-E9E8A17339A2}" type="presParOf" srcId="{0CAB9236-C0E9-4A5A-A562-0FD7FD5AEF88}" destId="{167E4725-0E0B-44C0-9B26-B6FB9367F3A6}" srcOrd="0" destOrd="0" presId="urn:microsoft.com/office/officeart/2011/layout/CircleProcess"/>
    <dgm:cxn modelId="{7E687706-7899-4592-A6E5-F3C572E196AB}" type="presParOf" srcId="{3DD8D91B-9EBD-4720-8FBC-2AA3B1843657}" destId="{CFD2BA68-52D9-4AE2-B821-A2234E37F697}" srcOrd="16" destOrd="0" presId="urn:microsoft.com/office/officeart/2011/layout/CircleProcess"/>
    <dgm:cxn modelId="{DD517AE8-C5EB-4B87-9731-92B987208FA6}" type="presParOf" srcId="{CFD2BA68-52D9-4AE2-B821-A2234E37F697}" destId="{D015E1FE-BA9B-4AF1-862A-D14B97B29639}" srcOrd="0" destOrd="0" presId="urn:microsoft.com/office/officeart/2011/layout/CircleProcess"/>
    <dgm:cxn modelId="{D8A8B8EA-973F-4027-BAB4-C707583E2F90}" type="presParOf" srcId="{3DD8D91B-9EBD-4720-8FBC-2AA3B1843657}" destId="{74AE8527-6D31-4571-8006-56A27E8E7273}" srcOrd="17" destOrd="0" presId="urn:microsoft.com/office/officeart/2011/layout/Circl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228AB6-3931-4A38-AA1A-1C08974E4D2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BC751C4-29FA-4708-9E74-04E084BB7205}">
      <dgm:prSet phldrT="[Text]"/>
      <dgm:spPr/>
      <dgm:t>
        <a:bodyPr/>
        <a:lstStyle/>
        <a:p>
          <a:r>
            <a:rPr lang="en-US" dirty="0" smtClean="0"/>
            <a:t>Cap. build. and inform </a:t>
          </a:r>
          <a:endParaRPr lang="en-GB" dirty="0"/>
        </a:p>
      </dgm:t>
    </dgm:pt>
    <dgm:pt modelId="{7EE51B79-5B40-416D-BC2C-4653239B3825}" type="parTrans" cxnId="{B0F108B3-F2C7-4106-AD62-21C9FE78C02F}">
      <dgm:prSet/>
      <dgm:spPr/>
      <dgm:t>
        <a:bodyPr/>
        <a:lstStyle/>
        <a:p>
          <a:endParaRPr lang="en-GB"/>
        </a:p>
      </dgm:t>
    </dgm:pt>
    <dgm:pt modelId="{47EF5270-2CDD-4EF4-9F1A-20961DCFBB7A}" type="sibTrans" cxnId="{B0F108B3-F2C7-4106-AD62-21C9FE78C02F}">
      <dgm:prSet/>
      <dgm:spPr/>
      <dgm:t>
        <a:bodyPr/>
        <a:lstStyle/>
        <a:p>
          <a:endParaRPr lang="en-GB"/>
        </a:p>
      </dgm:t>
    </dgm:pt>
    <dgm:pt modelId="{52D2C356-BD44-4ADC-B9B1-AB3467C83C18}">
      <dgm:prSet phldrT="[Text]"/>
      <dgm:spPr/>
      <dgm:t>
        <a:bodyPr/>
        <a:lstStyle/>
        <a:p>
          <a:r>
            <a:rPr lang="en-US" dirty="0" smtClean="0"/>
            <a:t>Regulation</a:t>
          </a:r>
          <a:endParaRPr lang="en-GB" dirty="0"/>
        </a:p>
      </dgm:t>
    </dgm:pt>
    <dgm:pt modelId="{3808ADAC-2C95-4690-8007-A09A1BBB623A}" type="parTrans" cxnId="{5F682D0E-3F6A-41BF-B476-929B1E34D8A9}">
      <dgm:prSet/>
      <dgm:spPr/>
      <dgm:t>
        <a:bodyPr/>
        <a:lstStyle/>
        <a:p>
          <a:endParaRPr lang="en-GB"/>
        </a:p>
      </dgm:t>
    </dgm:pt>
    <dgm:pt modelId="{CFADD08A-0B99-4D31-B4E1-BC8A1CF00CF4}" type="sibTrans" cxnId="{5F682D0E-3F6A-41BF-B476-929B1E34D8A9}">
      <dgm:prSet/>
      <dgm:spPr/>
      <dgm:t>
        <a:bodyPr/>
        <a:lstStyle/>
        <a:p>
          <a:endParaRPr lang="en-GB"/>
        </a:p>
      </dgm:t>
    </dgm:pt>
    <dgm:pt modelId="{8A2B8443-34EB-4D50-9C7C-C887D42EF57B}">
      <dgm:prSet phldrT="[Text]"/>
      <dgm:spPr/>
      <dgm:t>
        <a:bodyPr/>
        <a:lstStyle/>
        <a:p>
          <a:r>
            <a:rPr lang="en-US" dirty="0" smtClean="0"/>
            <a:t>Guarantee</a:t>
          </a:r>
          <a:endParaRPr lang="en-GB" dirty="0"/>
        </a:p>
      </dgm:t>
    </dgm:pt>
    <dgm:pt modelId="{AA84D4E0-3870-4885-944D-1E68E2977E4F}" type="parTrans" cxnId="{61270A8D-53AD-4B55-9041-44C914D398E9}">
      <dgm:prSet/>
      <dgm:spPr/>
      <dgm:t>
        <a:bodyPr/>
        <a:lstStyle/>
        <a:p>
          <a:endParaRPr lang="en-GB"/>
        </a:p>
      </dgm:t>
    </dgm:pt>
    <dgm:pt modelId="{E0F2A497-093E-4C94-A053-A672AACE3BCF}" type="sibTrans" cxnId="{61270A8D-53AD-4B55-9041-44C914D398E9}">
      <dgm:prSet/>
      <dgm:spPr/>
      <dgm:t>
        <a:bodyPr/>
        <a:lstStyle/>
        <a:p>
          <a:endParaRPr lang="en-GB"/>
        </a:p>
      </dgm:t>
    </dgm:pt>
    <dgm:pt modelId="{A5814097-1C13-4D88-8F70-3954BA4FD3BA}">
      <dgm:prSet/>
      <dgm:spPr/>
      <dgm:t>
        <a:bodyPr/>
        <a:lstStyle/>
        <a:p>
          <a:r>
            <a:rPr lang="en-US" dirty="0" smtClean="0"/>
            <a:t>Support finance</a:t>
          </a:r>
          <a:endParaRPr lang="en-GB" dirty="0"/>
        </a:p>
      </dgm:t>
    </dgm:pt>
    <dgm:pt modelId="{539E7BDC-9B4E-4100-8D58-6E7F18B29A96}" type="parTrans" cxnId="{022D6636-993E-4E8C-A9D2-5EA9B2C02306}">
      <dgm:prSet/>
      <dgm:spPr/>
      <dgm:t>
        <a:bodyPr/>
        <a:lstStyle/>
        <a:p>
          <a:endParaRPr lang="en-GB"/>
        </a:p>
      </dgm:t>
    </dgm:pt>
    <dgm:pt modelId="{961C8F54-9B5F-45CC-9D4E-708D21A19423}" type="sibTrans" cxnId="{022D6636-993E-4E8C-A9D2-5EA9B2C02306}">
      <dgm:prSet/>
      <dgm:spPr/>
      <dgm:t>
        <a:bodyPr/>
        <a:lstStyle/>
        <a:p>
          <a:endParaRPr lang="en-GB"/>
        </a:p>
      </dgm:t>
    </dgm:pt>
    <dgm:pt modelId="{B1EF3137-FA89-407D-A254-3F54D761BA93}">
      <dgm:prSet/>
      <dgm:spPr/>
      <dgm:t>
        <a:bodyPr/>
        <a:lstStyle/>
        <a:p>
          <a:r>
            <a:rPr lang="en-US" dirty="0" smtClean="0"/>
            <a:t>Support service</a:t>
          </a:r>
          <a:endParaRPr lang="en-GB" dirty="0"/>
        </a:p>
      </dgm:t>
    </dgm:pt>
    <dgm:pt modelId="{F0CF53F8-F2F8-4801-B947-05A96DD6B517}" type="parTrans" cxnId="{85F93CF6-F7BE-41DA-844E-DC2B503309F6}">
      <dgm:prSet/>
      <dgm:spPr/>
      <dgm:t>
        <a:bodyPr/>
        <a:lstStyle/>
        <a:p>
          <a:endParaRPr lang="en-GB"/>
        </a:p>
      </dgm:t>
    </dgm:pt>
    <dgm:pt modelId="{41B11DCE-0F74-4C51-AAD9-19E3231AD81C}" type="sibTrans" cxnId="{85F93CF6-F7BE-41DA-844E-DC2B503309F6}">
      <dgm:prSet/>
      <dgm:spPr/>
      <dgm:t>
        <a:bodyPr/>
        <a:lstStyle/>
        <a:p>
          <a:endParaRPr lang="en-GB"/>
        </a:p>
      </dgm:t>
    </dgm:pt>
    <dgm:pt modelId="{B5341756-D0A3-45A8-B896-3E2535180564}">
      <dgm:prSet/>
      <dgm:spPr/>
      <dgm:t>
        <a:bodyPr/>
        <a:lstStyle/>
        <a:p>
          <a:r>
            <a:rPr lang="en-US" dirty="0" smtClean="0"/>
            <a:t>Support asset</a:t>
          </a:r>
          <a:endParaRPr lang="en-GB" dirty="0"/>
        </a:p>
      </dgm:t>
    </dgm:pt>
    <dgm:pt modelId="{99E976BF-0CE6-4D4B-8C17-7B408940ED17}" type="parTrans" cxnId="{6A329F65-FE2F-459A-A93F-D330C1305851}">
      <dgm:prSet/>
      <dgm:spPr/>
      <dgm:t>
        <a:bodyPr/>
        <a:lstStyle/>
        <a:p>
          <a:endParaRPr lang="en-GB"/>
        </a:p>
      </dgm:t>
    </dgm:pt>
    <dgm:pt modelId="{952B6DFE-011E-43B5-A485-CC74147CA500}" type="sibTrans" cxnId="{6A329F65-FE2F-459A-A93F-D330C1305851}">
      <dgm:prSet/>
      <dgm:spPr/>
      <dgm:t>
        <a:bodyPr/>
        <a:lstStyle/>
        <a:p>
          <a:endParaRPr lang="en-GB"/>
        </a:p>
      </dgm:t>
    </dgm:pt>
    <dgm:pt modelId="{3DD8D91B-9EBD-4720-8FBC-2AA3B1843657}" type="pres">
      <dgm:prSet presAssocID="{16228AB6-3931-4A38-AA1A-1C08974E4D27}" presName="Name0" presStyleCnt="0">
        <dgm:presLayoutVars>
          <dgm:chMax val="11"/>
          <dgm:chPref val="11"/>
          <dgm:dir/>
          <dgm:resizeHandles/>
        </dgm:presLayoutVars>
      </dgm:prSet>
      <dgm:spPr/>
      <dgm:t>
        <a:bodyPr/>
        <a:lstStyle/>
        <a:p>
          <a:endParaRPr lang="en-GB"/>
        </a:p>
      </dgm:t>
    </dgm:pt>
    <dgm:pt modelId="{10F593B8-6E87-40AB-AE3A-9F4DCDA0ACBE}" type="pres">
      <dgm:prSet presAssocID="{B5341756-D0A3-45A8-B896-3E2535180564}" presName="Accent6" presStyleCnt="0"/>
      <dgm:spPr/>
    </dgm:pt>
    <dgm:pt modelId="{F4E48769-63B6-4669-ADCB-E444DD558E5F}" type="pres">
      <dgm:prSet presAssocID="{B5341756-D0A3-45A8-B896-3E2535180564}" presName="Accent" presStyleLbl="node1" presStyleIdx="0" presStyleCnt="6"/>
      <dgm:spPr/>
    </dgm:pt>
    <dgm:pt modelId="{806272D0-CB74-47E9-A801-5841650068AB}" type="pres">
      <dgm:prSet presAssocID="{B5341756-D0A3-45A8-B896-3E2535180564}" presName="ParentBackground6" presStyleCnt="0"/>
      <dgm:spPr/>
    </dgm:pt>
    <dgm:pt modelId="{9E6C1F0D-CB57-4DA0-806B-4694532F655D}" type="pres">
      <dgm:prSet presAssocID="{B5341756-D0A3-45A8-B896-3E2535180564}" presName="ParentBackground" presStyleLbl="fgAcc1" presStyleIdx="0" presStyleCnt="6"/>
      <dgm:spPr/>
      <dgm:t>
        <a:bodyPr/>
        <a:lstStyle/>
        <a:p>
          <a:endParaRPr lang="en-GB"/>
        </a:p>
      </dgm:t>
    </dgm:pt>
    <dgm:pt modelId="{DDA1AA8B-C9B4-4B5C-B6DE-C38722B40D21}" type="pres">
      <dgm:prSet presAssocID="{B5341756-D0A3-45A8-B896-3E2535180564}" presName="Parent6" presStyleLbl="revTx" presStyleIdx="0" presStyleCnt="0">
        <dgm:presLayoutVars>
          <dgm:chMax val="1"/>
          <dgm:chPref val="1"/>
          <dgm:bulletEnabled val="1"/>
        </dgm:presLayoutVars>
      </dgm:prSet>
      <dgm:spPr/>
      <dgm:t>
        <a:bodyPr/>
        <a:lstStyle/>
        <a:p>
          <a:endParaRPr lang="en-GB"/>
        </a:p>
      </dgm:t>
    </dgm:pt>
    <dgm:pt modelId="{8FC8CD68-7C42-48F4-A24C-41835BC306A6}" type="pres">
      <dgm:prSet presAssocID="{B1EF3137-FA89-407D-A254-3F54D761BA93}" presName="Accent5" presStyleCnt="0"/>
      <dgm:spPr/>
    </dgm:pt>
    <dgm:pt modelId="{9EC49209-F21B-48A0-8797-4C29CAF88438}" type="pres">
      <dgm:prSet presAssocID="{B1EF3137-FA89-407D-A254-3F54D761BA93}" presName="Accent" presStyleLbl="node1" presStyleIdx="1" presStyleCnt="6"/>
      <dgm:spPr/>
    </dgm:pt>
    <dgm:pt modelId="{231222D1-679B-45E4-946D-D68825D4D3FB}" type="pres">
      <dgm:prSet presAssocID="{B1EF3137-FA89-407D-A254-3F54D761BA93}" presName="ParentBackground5" presStyleCnt="0"/>
      <dgm:spPr/>
    </dgm:pt>
    <dgm:pt modelId="{82E0B7B4-6F34-411F-976E-F3D95A4C3C46}" type="pres">
      <dgm:prSet presAssocID="{B1EF3137-FA89-407D-A254-3F54D761BA93}" presName="ParentBackground" presStyleLbl="fgAcc1" presStyleIdx="1" presStyleCnt="6"/>
      <dgm:spPr/>
      <dgm:t>
        <a:bodyPr/>
        <a:lstStyle/>
        <a:p>
          <a:endParaRPr lang="en-GB"/>
        </a:p>
      </dgm:t>
    </dgm:pt>
    <dgm:pt modelId="{CFF22DB4-17D6-43BD-8821-425468428196}" type="pres">
      <dgm:prSet presAssocID="{B1EF3137-FA89-407D-A254-3F54D761BA93}" presName="Parent5" presStyleLbl="revTx" presStyleIdx="0" presStyleCnt="0">
        <dgm:presLayoutVars>
          <dgm:chMax val="1"/>
          <dgm:chPref val="1"/>
          <dgm:bulletEnabled val="1"/>
        </dgm:presLayoutVars>
      </dgm:prSet>
      <dgm:spPr/>
      <dgm:t>
        <a:bodyPr/>
        <a:lstStyle/>
        <a:p>
          <a:endParaRPr lang="en-GB"/>
        </a:p>
      </dgm:t>
    </dgm:pt>
    <dgm:pt modelId="{D70E152A-D062-4EDF-8BAD-A80A21075C40}" type="pres">
      <dgm:prSet presAssocID="{A5814097-1C13-4D88-8F70-3954BA4FD3BA}" presName="Accent4" presStyleCnt="0"/>
      <dgm:spPr/>
    </dgm:pt>
    <dgm:pt modelId="{9E504D9F-5D51-4A60-9D37-815920632DBC}" type="pres">
      <dgm:prSet presAssocID="{A5814097-1C13-4D88-8F70-3954BA4FD3BA}" presName="Accent" presStyleLbl="node1" presStyleIdx="2" presStyleCnt="6"/>
      <dgm:spPr/>
    </dgm:pt>
    <dgm:pt modelId="{92D6A324-D9AD-48E6-8A1A-E4F63F0CE8EF}" type="pres">
      <dgm:prSet presAssocID="{A5814097-1C13-4D88-8F70-3954BA4FD3BA}" presName="ParentBackground4" presStyleCnt="0"/>
      <dgm:spPr/>
    </dgm:pt>
    <dgm:pt modelId="{BFDFF36B-B3C5-420C-8EF3-9419F01311DD}" type="pres">
      <dgm:prSet presAssocID="{A5814097-1C13-4D88-8F70-3954BA4FD3BA}" presName="ParentBackground" presStyleLbl="fgAcc1" presStyleIdx="2" presStyleCnt="6"/>
      <dgm:spPr/>
      <dgm:t>
        <a:bodyPr/>
        <a:lstStyle/>
        <a:p>
          <a:endParaRPr lang="en-GB"/>
        </a:p>
      </dgm:t>
    </dgm:pt>
    <dgm:pt modelId="{561CD04D-DF2A-4BBA-A66F-AD8F7E65E87E}" type="pres">
      <dgm:prSet presAssocID="{A5814097-1C13-4D88-8F70-3954BA4FD3BA}" presName="Parent4" presStyleLbl="revTx" presStyleIdx="0" presStyleCnt="0">
        <dgm:presLayoutVars>
          <dgm:chMax val="1"/>
          <dgm:chPref val="1"/>
          <dgm:bulletEnabled val="1"/>
        </dgm:presLayoutVars>
      </dgm:prSet>
      <dgm:spPr/>
      <dgm:t>
        <a:bodyPr/>
        <a:lstStyle/>
        <a:p>
          <a:endParaRPr lang="en-GB"/>
        </a:p>
      </dgm:t>
    </dgm:pt>
    <dgm:pt modelId="{5FB84C4B-9683-4E4E-A3A1-D8914DF17910}" type="pres">
      <dgm:prSet presAssocID="{8A2B8443-34EB-4D50-9C7C-C887D42EF57B}" presName="Accent3" presStyleCnt="0"/>
      <dgm:spPr/>
    </dgm:pt>
    <dgm:pt modelId="{AA06F65F-DD4E-43A3-8768-143A96A5D1B8}" type="pres">
      <dgm:prSet presAssocID="{8A2B8443-34EB-4D50-9C7C-C887D42EF57B}" presName="Accent" presStyleLbl="node1" presStyleIdx="3" presStyleCnt="6"/>
      <dgm:spPr/>
    </dgm:pt>
    <dgm:pt modelId="{AF46AF30-2DA4-4014-8AA4-C1E7DE58B0FC}" type="pres">
      <dgm:prSet presAssocID="{8A2B8443-34EB-4D50-9C7C-C887D42EF57B}" presName="ParentBackground3" presStyleCnt="0"/>
      <dgm:spPr/>
    </dgm:pt>
    <dgm:pt modelId="{3A780645-3A98-4942-AEF3-0DD69572CAE1}" type="pres">
      <dgm:prSet presAssocID="{8A2B8443-34EB-4D50-9C7C-C887D42EF57B}" presName="ParentBackground" presStyleLbl="fgAcc1" presStyleIdx="3" presStyleCnt="6"/>
      <dgm:spPr/>
      <dgm:t>
        <a:bodyPr/>
        <a:lstStyle/>
        <a:p>
          <a:endParaRPr lang="en-GB"/>
        </a:p>
      </dgm:t>
    </dgm:pt>
    <dgm:pt modelId="{B5A449C3-EEA5-4BE5-9B21-48F18EEF916E}" type="pres">
      <dgm:prSet presAssocID="{8A2B8443-34EB-4D50-9C7C-C887D42EF57B}" presName="Parent3" presStyleLbl="revTx" presStyleIdx="0" presStyleCnt="0">
        <dgm:presLayoutVars>
          <dgm:chMax val="1"/>
          <dgm:chPref val="1"/>
          <dgm:bulletEnabled val="1"/>
        </dgm:presLayoutVars>
      </dgm:prSet>
      <dgm:spPr/>
      <dgm:t>
        <a:bodyPr/>
        <a:lstStyle/>
        <a:p>
          <a:endParaRPr lang="en-GB"/>
        </a:p>
      </dgm:t>
    </dgm:pt>
    <dgm:pt modelId="{D6879A3E-EBBA-4779-896C-1AEB3E06B5B7}" type="pres">
      <dgm:prSet presAssocID="{52D2C356-BD44-4ADC-B9B1-AB3467C83C18}" presName="Accent2" presStyleCnt="0"/>
      <dgm:spPr/>
    </dgm:pt>
    <dgm:pt modelId="{998F6731-124D-49D7-8C07-D842297CA5AA}" type="pres">
      <dgm:prSet presAssocID="{52D2C356-BD44-4ADC-B9B1-AB3467C83C18}" presName="Accent" presStyleLbl="node1" presStyleIdx="4" presStyleCnt="6"/>
      <dgm:spPr/>
    </dgm:pt>
    <dgm:pt modelId="{67E2D385-E6B2-4A6F-8C47-6E764EC07426}" type="pres">
      <dgm:prSet presAssocID="{52D2C356-BD44-4ADC-B9B1-AB3467C83C18}" presName="ParentBackground2" presStyleCnt="0"/>
      <dgm:spPr/>
    </dgm:pt>
    <dgm:pt modelId="{24323F1B-286B-4C4D-85CE-DDF63A850B2E}" type="pres">
      <dgm:prSet presAssocID="{52D2C356-BD44-4ADC-B9B1-AB3467C83C18}" presName="ParentBackground" presStyleLbl="fgAcc1" presStyleIdx="4" presStyleCnt="6"/>
      <dgm:spPr/>
      <dgm:t>
        <a:bodyPr/>
        <a:lstStyle/>
        <a:p>
          <a:endParaRPr lang="en-GB"/>
        </a:p>
      </dgm:t>
    </dgm:pt>
    <dgm:pt modelId="{6E5594B1-65C3-4115-8901-5D69AF46BD90}" type="pres">
      <dgm:prSet presAssocID="{52D2C356-BD44-4ADC-B9B1-AB3467C83C18}" presName="Parent2" presStyleLbl="revTx" presStyleIdx="0" presStyleCnt="0">
        <dgm:presLayoutVars>
          <dgm:chMax val="1"/>
          <dgm:chPref val="1"/>
          <dgm:bulletEnabled val="1"/>
        </dgm:presLayoutVars>
      </dgm:prSet>
      <dgm:spPr/>
      <dgm:t>
        <a:bodyPr/>
        <a:lstStyle/>
        <a:p>
          <a:endParaRPr lang="en-GB"/>
        </a:p>
      </dgm:t>
    </dgm:pt>
    <dgm:pt modelId="{0CAB9236-C0E9-4A5A-A562-0FD7FD5AEF88}" type="pres">
      <dgm:prSet presAssocID="{BBC751C4-29FA-4708-9E74-04E084BB7205}" presName="Accent1" presStyleCnt="0"/>
      <dgm:spPr/>
    </dgm:pt>
    <dgm:pt modelId="{167E4725-0E0B-44C0-9B26-B6FB9367F3A6}" type="pres">
      <dgm:prSet presAssocID="{BBC751C4-29FA-4708-9E74-04E084BB7205}" presName="Accent" presStyleLbl="node1" presStyleIdx="5" presStyleCnt="6"/>
      <dgm:spPr/>
    </dgm:pt>
    <dgm:pt modelId="{CFD2BA68-52D9-4AE2-B821-A2234E37F697}" type="pres">
      <dgm:prSet presAssocID="{BBC751C4-29FA-4708-9E74-04E084BB7205}" presName="ParentBackground1" presStyleCnt="0"/>
      <dgm:spPr/>
    </dgm:pt>
    <dgm:pt modelId="{D015E1FE-BA9B-4AF1-862A-D14B97B29639}" type="pres">
      <dgm:prSet presAssocID="{BBC751C4-29FA-4708-9E74-04E084BB7205}" presName="ParentBackground" presStyleLbl="fgAcc1" presStyleIdx="5" presStyleCnt="6"/>
      <dgm:spPr/>
      <dgm:t>
        <a:bodyPr/>
        <a:lstStyle/>
        <a:p>
          <a:endParaRPr lang="en-GB"/>
        </a:p>
      </dgm:t>
    </dgm:pt>
    <dgm:pt modelId="{74AE8527-6D31-4571-8006-56A27E8E7273}" type="pres">
      <dgm:prSet presAssocID="{BBC751C4-29FA-4708-9E74-04E084BB7205}" presName="Parent1" presStyleLbl="revTx" presStyleIdx="0" presStyleCnt="0">
        <dgm:presLayoutVars>
          <dgm:chMax val="1"/>
          <dgm:chPref val="1"/>
          <dgm:bulletEnabled val="1"/>
        </dgm:presLayoutVars>
      </dgm:prSet>
      <dgm:spPr/>
      <dgm:t>
        <a:bodyPr/>
        <a:lstStyle/>
        <a:p>
          <a:endParaRPr lang="en-GB"/>
        </a:p>
      </dgm:t>
    </dgm:pt>
  </dgm:ptLst>
  <dgm:cxnLst>
    <dgm:cxn modelId="{B0F108B3-F2C7-4106-AD62-21C9FE78C02F}" srcId="{16228AB6-3931-4A38-AA1A-1C08974E4D27}" destId="{BBC751C4-29FA-4708-9E74-04E084BB7205}" srcOrd="0" destOrd="0" parTransId="{7EE51B79-5B40-416D-BC2C-4653239B3825}" sibTransId="{47EF5270-2CDD-4EF4-9F1A-20961DCFBB7A}"/>
    <dgm:cxn modelId="{D2081045-4874-43A4-9C57-2A26EE90C7F6}" type="presOf" srcId="{A5814097-1C13-4D88-8F70-3954BA4FD3BA}" destId="{BFDFF36B-B3C5-420C-8EF3-9419F01311DD}" srcOrd="0" destOrd="0" presId="urn:microsoft.com/office/officeart/2011/layout/CircleProcess"/>
    <dgm:cxn modelId="{A4776ACB-F388-458F-9936-7EA74FE671E7}" type="presOf" srcId="{B1EF3137-FA89-407D-A254-3F54D761BA93}" destId="{CFF22DB4-17D6-43BD-8821-425468428196}" srcOrd="1" destOrd="0" presId="urn:microsoft.com/office/officeart/2011/layout/CircleProcess"/>
    <dgm:cxn modelId="{6A329F65-FE2F-459A-A93F-D330C1305851}" srcId="{16228AB6-3931-4A38-AA1A-1C08974E4D27}" destId="{B5341756-D0A3-45A8-B896-3E2535180564}" srcOrd="5" destOrd="0" parTransId="{99E976BF-0CE6-4D4B-8C17-7B408940ED17}" sibTransId="{952B6DFE-011E-43B5-A485-CC74147CA500}"/>
    <dgm:cxn modelId="{EF70AAA4-4CAE-4EA7-92E3-02397FA47DA7}" type="presOf" srcId="{B5341756-D0A3-45A8-B896-3E2535180564}" destId="{9E6C1F0D-CB57-4DA0-806B-4694532F655D}" srcOrd="0" destOrd="0" presId="urn:microsoft.com/office/officeart/2011/layout/CircleProcess"/>
    <dgm:cxn modelId="{85F93CF6-F7BE-41DA-844E-DC2B503309F6}" srcId="{16228AB6-3931-4A38-AA1A-1C08974E4D27}" destId="{B1EF3137-FA89-407D-A254-3F54D761BA93}" srcOrd="4" destOrd="0" parTransId="{F0CF53F8-F2F8-4801-B947-05A96DD6B517}" sibTransId="{41B11DCE-0F74-4C51-AAD9-19E3231AD81C}"/>
    <dgm:cxn modelId="{C6299687-20DA-47A3-8696-3B2E6E4DE6B3}" type="presOf" srcId="{8A2B8443-34EB-4D50-9C7C-C887D42EF57B}" destId="{B5A449C3-EEA5-4BE5-9B21-48F18EEF916E}" srcOrd="1" destOrd="0" presId="urn:microsoft.com/office/officeart/2011/layout/CircleProcess"/>
    <dgm:cxn modelId="{979D4588-5D59-4147-8EE9-49095D2F35AB}" type="presOf" srcId="{A5814097-1C13-4D88-8F70-3954BA4FD3BA}" destId="{561CD04D-DF2A-4BBA-A66F-AD8F7E65E87E}" srcOrd="1" destOrd="0" presId="urn:microsoft.com/office/officeart/2011/layout/CircleProcess"/>
    <dgm:cxn modelId="{F80F8DF0-216F-479D-98ED-B035AFE42A16}" type="presOf" srcId="{16228AB6-3931-4A38-AA1A-1C08974E4D27}" destId="{3DD8D91B-9EBD-4720-8FBC-2AA3B1843657}" srcOrd="0" destOrd="0" presId="urn:microsoft.com/office/officeart/2011/layout/CircleProcess"/>
    <dgm:cxn modelId="{A1BED5AA-B59F-4207-9127-DBDA8A324ADE}" type="presOf" srcId="{BBC751C4-29FA-4708-9E74-04E084BB7205}" destId="{D015E1FE-BA9B-4AF1-862A-D14B97B29639}" srcOrd="0" destOrd="0" presId="urn:microsoft.com/office/officeart/2011/layout/CircleProcess"/>
    <dgm:cxn modelId="{61270A8D-53AD-4B55-9041-44C914D398E9}" srcId="{16228AB6-3931-4A38-AA1A-1C08974E4D27}" destId="{8A2B8443-34EB-4D50-9C7C-C887D42EF57B}" srcOrd="2" destOrd="0" parTransId="{AA84D4E0-3870-4885-944D-1E68E2977E4F}" sibTransId="{E0F2A497-093E-4C94-A053-A672AACE3BCF}"/>
    <dgm:cxn modelId="{223266EC-2C4C-46B4-AC65-A7D064EE8263}" type="presOf" srcId="{8A2B8443-34EB-4D50-9C7C-C887D42EF57B}" destId="{3A780645-3A98-4942-AEF3-0DD69572CAE1}" srcOrd="0" destOrd="0" presId="urn:microsoft.com/office/officeart/2011/layout/CircleProcess"/>
    <dgm:cxn modelId="{022D6636-993E-4E8C-A9D2-5EA9B2C02306}" srcId="{16228AB6-3931-4A38-AA1A-1C08974E4D27}" destId="{A5814097-1C13-4D88-8F70-3954BA4FD3BA}" srcOrd="3" destOrd="0" parTransId="{539E7BDC-9B4E-4100-8D58-6E7F18B29A96}" sibTransId="{961C8F54-9B5F-45CC-9D4E-708D21A19423}"/>
    <dgm:cxn modelId="{EB219C2E-2CA5-4AD7-82EB-46A23A12BED6}" type="presOf" srcId="{B1EF3137-FA89-407D-A254-3F54D761BA93}" destId="{82E0B7B4-6F34-411F-976E-F3D95A4C3C46}" srcOrd="0" destOrd="0" presId="urn:microsoft.com/office/officeart/2011/layout/CircleProcess"/>
    <dgm:cxn modelId="{972EF9ED-73D6-4058-96C4-8FA06AFEB78A}" type="presOf" srcId="{52D2C356-BD44-4ADC-B9B1-AB3467C83C18}" destId="{6E5594B1-65C3-4115-8901-5D69AF46BD90}" srcOrd="1" destOrd="0" presId="urn:microsoft.com/office/officeart/2011/layout/CircleProcess"/>
    <dgm:cxn modelId="{8B65BA61-57D6-4A16-A29F-DEA7F0E9B191}" type="presOf" srcId="{52D2C356-BD44-4ADC-B9B1-AB3467C83C18}" destId="{24323F1B-286B-4C4D-85CE-DDF63A850B2E}" srcOrd="0" destOrd="0" presId="urn:microsoft.com/office/officeart/2011/layout/CircleProcess"/>
    <dgm:cxn modelId="{8CEBBAD3-A946-4109-943F-28FA321523FC}" type="presOf" srcId="{B5341756-D0A3-45A8-B896-3E2535180564}" destId="{DDA1AA8B-C9B4-4B5C-B6DE-C38722B40D21}" srcOrd="1" destOrd="0" presId="urn:microsoft.com/office/officeart/2011/layout/CircleProcess"/>
    <dgm:cxn modelId="{5F682D0E-3F6A-41BF-B476-929B1E34D8A9}" srcId="{16228AB6-3931-4A38-AA1A-1C08974E4D27}" destId="{52D2C356-BD44-4ADC-B9B1-AB3467C83C18}" srcOrd="1" destOrd="0" parTransId="{3808ADAC-2C95-4690-8007-A09A1BBB623A}" sibTransId="{CFADD08A-0B99-4D31-B4E1-BC8A1CF00CF4}"/>
    <dgm:cxn modelId="{27E9904F-7F3D-430A-8D72-A0198C2CB6F6}" type="presOf" srcId="{BBC751C4-29FA-4708-9E74-04E084BB7205}" destId="{74AE8527-6D31-4571-8006-56A27E8E7273}" srcOrd="1" destOrd="0" presId="urn:microsoft.com/office/officeart/2011/layout/CircleProcess"/>
    <dgm:cxn modelId="{E68E62B2-E662-46D1-B88E-53E1E763A9F1}" type="presParOf" srcId="{3DD8D91B-9EBD-4720-8FBC-2AA3B1843657}" destId="{10F593B8-6E87-40AB-AE3A-9F4DCDA0ACBE}" srcOrd="0" destOrd="0" presId="urn:microsoft.com/office/officeart/2011/layout/CircleProcess"/>
    <dgm:cxn modelId="{DF16E2EB-0790-4BFA-82CB-F215735645F1}" type="presParOf" srcId="{10F593B8-6E87-40AB-AE3A-9F4DCDA0ACBE}" destId="{F4E48769-63B6-4669-ADCB-E444DD558E5F}" srcOrd="0" destOrd="0" presId="urn:microsoft.com/office/officeart/2011/layout/CircleProcess"/>
    <dgm:cxn modelId="{9C760D26-CAD9-441B-B86F-95AE036DF358}" type="presParOf" srcId="{3DD8D91B-9EBD-4720-8FBC-2AA3B1843657}" destId="{806272D0-CB74-47E9-A801-5841650068AB}" srcOrd="1" destOrd="0" presId="urn:microsoft.com/office/officeart/2011/layout/CircleProcess"/>
    <dgm:cxn modelId="{4AD43746-60D5-4F07-B7DA-9541A3124F31}" type="presParOf" srcId="{806272D0-CB74-47E9-A801-5841650068AB}" destId="{9E6C1F0D-CB57-4DA0-806B-4694532F655D}" srcOrd="0" destOrd="0" presId="urn:microsoft.com/office/officeart/2011/layout/CircleProcess"/>
    <dgm:cxn modelId="{F164F211-29A2-420B-B76C-BE76856A914E}" type="presParOf" srcId="{3DD8D91B-9EBD-4720-8FBC-2AA3B1843657}" destId="{DDA1AA8B-C9B4-4B5C-B6DE-C38722B40D21}" srcOrd="2" destOrd="0" presId="urn:microsoft.com/office/officeart/2011/layout/CircleProcess"/>
    <dgm:cxn modelId="{1F831256-A6A2-441F-BD81-A2284600087A}" type="presParOf" srcId="{3DD8D91B-9EBD-4720-8FBC-2AA3B1843657}" destId="{8FC8CD68-7C42-48F4-A24C-41835BC306A6}" srcOrd="3" destOrd="0" presId="urn:microsoft.com/office/officeart/2011/layout/CircleProcess"/>
    <dgm:cxn modelId="{57F42E9E-7BEE-433A-AF37-029F2B39B90A}" type="presParOf" srcId="{8FC8CD68-7C42-48F4-A24C-41835BC306A6}" destId="{9EC49209-F21B-48A0-8797-4C29CAF88438}" srcOrd="0" destOrd="0" presId="urn:microsoft.com/office/officeart/2011/layout/CircleProcess"/>
    <dgm:cxn modelId="{295141AC-8706-4CB5-9955-7AEF14C1B7E7}" type="presParOf" srcId="{3DD8D91B-9EBD-4720-8FBC-2AA3B1843657}" destId="{231222D1-679B-45E4-946D-D68825D4D3FB}" srcOrd="4" destOrd="0" presId="urn:microsoft.com/office/officeart/2011/layout/CircleProcess"/>
    <dgm:cxn modelId="{45E9AC0D-75DE-42D9-876A-53E9E7F7EF6C}" type="presParOf" srcId="{231222D1-679B-45E4-946D-D68825D4D3FB}" destId="{82E0B7B4-6F34-411F-976E-F3D95A4C3C46}" srcOrd="0" destOrd="0" presId="urn:microsoft.com/office/officeart/2011/layout/CircleProcess"/>
    <dgm:cxn modelId="{3857C336-9800-4306-9052-AA1B71C06731}" type="presParOf" srcId="{3DD8D91B-9EBD-4720-8FBC-2AA3B1843657}" destId="{CFF22DB4-17D6-43BD-8821-425468428196}" srcOrd="5" destOrd="0" presId="urn:microsoft.com/office/officeart/2011/layout/CircleProcess"/>
    <dgm:cxn modelId="{F3DCA3E2-1F69-42FA-B6FD-3BA0A3EBEA60}" type="presParOf" srcId="{3DD8D91B-9EBD-4720-8FBC-2AA3B1843657}" destId="{D70E152A-D062-4EDF-8BAD-A80A21075C40}" srcOrd="6" destOrd="0" presId="urn:microsoft.com/office/officeart/2011/layout/CircleProcess"/>
    <dgm:cxn modelId="{7D07668E-A95C-40BC-ABBE-71340B3C4CEE}" type="presParOf" srcId="{D70E152A-D062-4EDF-8BAD-A80A21075C40}" destId="{9E504D9F-5D51-4A60-9D37-815920632DBC}" srcOrd="0" destOrd="0" presId="urn:microsoft.com/office/officeart/2011/layout/CircleProcess"/>
    <dgm:cxn modelId="{42CDEDF8-CD35-4FBC-858F-B5494665C280}" type="presParOf" srcId="{3DD8D91B-9EBD-4720-8FBC-2AA3B1843657}" destId="{92D6A324-D9AD-48E6-8A1A-E4F63F0CE8EF}" srcOrd="7" destOrd="0" presId="urn:microsoft.com/office/officeart/2011/layout/CircleProcess"/>
    <dgm:cxn modelId="{4A186EAC-274B-4A38-99EF-24FE59FBCE5E}" type="presParOf" srcId="{92D6A324-D9AD-48E6-8A1A-E4F63F0CE8EF}" destId="{BFDFF36B-B3C5-420C-8EF3-9419F01311DD}" srcOrd="0" destOrd="0" presId="urn:microsoft.com/office/officeart/2011/layout/CircleProcess"/>
    <dgm:cxn modelId="{AD44CCBE-E0C5-4C12-9F7C-7AF8D81FCF8B}" type="presParOf" srcId="{3DD8D91B-9EBD-4720-8FBC-2AA3B1843657}" destId="{561CD04D-DF2A-4BBA-A66F-AD8F7E65E87E}" srcOrd="8" destOrd="0" presId="urn:microsoft.com/office/officeart/2011/layout/CircleProcess"/>
    <dgm:cxn modelId="{54AD53D1-57EE-4565-8F65-25715A15FF39}" type="presParOf" srcId="{3DD8D91B-9EBD-4720-8FBC-2AA3B1843657}" destId="{5FB84C4B-9683-4E4E-A3A1-D8914DF17910}" srcOrd="9" destOrd="0" presId="urn:microsoft.com/office/officeart/2011/layout/CircleProcess"/>
    <dgm:cxn modelId="{09DCD7E4-E1DB-4CD9-B7AC-50324E400ED1}" type="presParOf" srcId="{5FB84C4B-9683-4E4E-A3A1-D8914DF17910}" destId="{AA06F65F-DD4E-43A3-8768-143A96A5D1B8}" srcOrd="0" destOrd="0" presId="urn:microsoft.com/office/officeart/2011/layout/CircleProcess"/>
    <dgm:cxn modelId="{9EAF45E0-0049-48CE-97BF-E4DC4CB884EC}" type="presParOf" srcId="{3DD8D91B-9EBD-4720-8FBC-2AA3B1843657}" destId="{AF46AF30-2DA4-4014-8AA4-C1E7DE58B0FC}" srcOrd="10" destOrd="0" presId="urn:microsoft.com/office/officeart/2011/layout/CircleProcess"/>
    <dgm:cxn modelId="{2340D51A-D55D-4C41-86B8-AF922EE06E5D}" type="presParOf" srcId="{AF46AF30-2DA4-4014-8AA4-C1E7DE58B0FC}" destId="{3A780645-3A98-4942-AEF3-0DD69572CAE1}" srcOrd="0" destOrd="0" presId="urn:microsoft.com/office/officeart/2011/layout/CircleProcess"/>
    <dgm:cxn modelId="{43E0E279-9ABE-4BDE-BCE2-10348E94FF8C}" type="presParOf" srcId="{3DD8D91B-9EBD-4720-8FBC-2AA3B1843657}" destId="{B5A449C3-EEA5-4BE5-9B21-48F18EEF916E}" srcOrd="11" destOrd="0" presId="urn:microsoft.com/office/officeart/2011/layout/CircleProcess"/>
    <dgm:cxn modelId="{642E5B5E-4555-4979-A02A-1E93298CCDBD}" type="presParOf" srcId="{3DD8D91B-9EBD-4720-8FBC-2AA3B1843657}" destId="{D6879A3E-EBBA-4779-896C-1AEB3E06B5B7}" srcOrd="12" destOrd="0" presId="urn:microsoft.com/office/officeart/2011/layout/CircleProcess"/>
    <dgm:cxn modelId="{D8227052-6BB1-45C9-A560-805D79DF9DAA}" type="presParOf" srcId="{D6879A3E-EBBA-4779-896C-1AEB3E06B5B7}" destId="{998F6731-124D-49D7-8C07-D842297CA5AA}" srcOrd="0" destOrd="0" presId="urn:microsoft.com/office/officeart/2011/layout/CircleProcess"/>
    <dgm:cxn modelId="{17F07946-74A9-406E-9D5F-A1EFB1B98B34}" type="presParOf" srcId="{3DD8D91B-9EBD-4720-8FBC-2AA3B1843657}" destId="{67E2D385-E6B2-4A6F-8C47-6E764EC07426}" srcOrd="13" destOrd="0" presId="urn:microsoft.com/office/officeart/2011/layout/CircleProcess"/>
    <dgm:cxn modelId="{2A38FDB2-F0A3-448B-B7DA-88D523B6302F}" type="presParOf" srcId="{67E2D385-E6B2-4A6F-8C47-6E764EC07426}" destId="{24323F1B-286B-4C4D-85CE-DDF63A850B2E}" srcOrd="0" destOrd="0" presId="urn:microsoft.com/office/officeart/2011/layout/CircleProcess"/>
    <dgm:cxn modelId="{0CA2FE39-5D53-45DD-BF5B-EE7ADAA02D82}" type="presParOf" srcId="{3DD8D91B-9EBD-4720-8FBC-2AA3B1843657}" destId="{6E5594B1-65C3-4115-8901-5D69AF46BD90}" srcOrd="14" destOrd="0" presId="urn:microsoft.com/office/officeart/2011/layout/CircleProcess"/>
    <dgm:cxn modelId="{D5C5261A-2900-44F6-BFBA-22650D460434}" type="presParOf" srcId="{3DD8D91B-9EBD-4720-8FBC-2AA3B1843657}" destId="{0CAB9236-C0E9-4A5A-A562-0FD7FD5AEF88}" srcOrd="15" destOrd="0" presId="urn:microsoft.com/office/officeart/2011/layout/CircleProcess"/>
    <dgm:cxn modelId="{103A8127-0CF3-41FC-B7D2-3BB4F4F2156F}" type="presParOf" srcId="{0CAB9236-C0E9-4A5A-A562-0FD7FD5AEF88}" destId="{167E4725-0E0B-44C0-9B26-B6FB9367F3A6}" srcOrd="0" destOrd="0" presId="urn:microsoft.com/office/officeart/2011/layout/CircleProcess"/>
    <dgm:cxn modelId="{639EB660-1D87-4959-8A30-1CB430C65052}" type="presParOf" srcId="{3DD8D91B-9EBD-4720-8FBC-2AA3B1843657}" destId="{CFD2BA68-52D9-4AE2-B821-A2234E37F697}" srcOrd="16" destOrd="0" presId="urn:microsoft.com/office/officeart/2011/layout/CircleProcess"/>
    <dgm:cxn modelId="{2E5E28EB-C808-4E42-91C2-35422E585D41}" type="presParOf" srcId="{CFD2BA68-52D9-4AE2-B821-A2234E37F697}" destId="{D015E1FE-BA9B-4AF1-862A-D14B97B29639}" srcOrd="0" destOrd="0" presId="urn:microsoft.com/office/officeart/2011/layout/CircleProcess"/>
    <dgm:cxn modelId="{179DD49D-0020-411E-9ACF-C916E550EC67}" type="presParOf" srcId="{3DD8D91B-9EBD-4720-8FBC-2AA3B1843657}" destId="{74AE8527-6D31-4571-8006-56A27E8E7273}" srcOrd="17" destOrd="0" presId="urn:microsoft.com/office/officeart/2011/layout/Circl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228AB6-3931-4A38-AA1A-1C08974E4D2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BBC751C4-29FA-4708-9E74-04E084BB7205}">
      <dgm:prSet phldrT="[Text]"/>
      <dgm:spPr/>
      <dgm:t>
        <a:bodyPr/>
        <a:lstStyle/>
        <a:p>
          <a:r>
            <a:rPr lang="en-US" dirty="0" smtClean="0"/>
            <a:t>Cap. build. and inform </a:t>
          </a:r>
          <a:endParaRPr lang="en-GB" dirty="0"/>
        </a:p>
      </dgm:t>
    </dgm:pt>
    <dgm:pt modelId="{7EE51B79-5B40-416D-BC2C-4653239B3825}" type="parTrans" cxnId="{B0F108B3-F2C7-4106-AD62-21C9FE78C02F}">
      <dgm:prSet/>
      <dgm:spPr/>
      <dgm:t>
        <a:bodyPr/>
        <a:lstStyle/>
        <a:p>
          <a:endParaRPr lang="en-GB"/>
        </a:p>
      </dgm:t>
    </dgm:pt>
    <dgm:pt modelId="{47EF5270-2CDD-4EF4-9F1A-20961DCFBB7A}" type="sibTrans" cxnId="{B0F108B3-F2C7-4106-AD62-21C9FE78C02F}">
      <dgm:prSet/>
      <dgm:spPr/>
      <dgm:t>
        <a:bodyPr/>
        <a:lstStyle/>
        <a:p>
          <a:endParaRPr lang="en-GB"/>
        </a:p>
      </dgm:t>
    </dgm:pt>
    <dgm:pt modelId="{52D2C356-BD44-4ADC-B9B1-AB3467C83C18}">
      <dgm:prSet phldrT="[Text]"/>
      <dgm:spPr/>
      <dgm:t>
        <a:bodyPr/>
        <a:lstStyle/>
        <a:p>
          <a:r>
            <a:rPr lang="en-US" dirty="0" smtClean="0"/>
            <a:t>Regulation</a:t>
          </a:r>
          <a:endParaRPr lang="en-GB" dirty="0"/>
        </a:p>
      </dgm:t>
    </dgm:pt>
    <dgm:pt modelId="{3808ADAC-2C95-4690-8007-A09A1BBB623A}" type="parTrans" cxnId="{5F682D0E-3F6A-41BF-B476-929B1E34D8A9}">
      <dgm:prSet/>
      <dgm:spPr/>
      <dgm:t>
        <a:bodyPr/>
        <a:lstStyle/>
        <a:p>
          <a:endParaRPr lang="en-GB"/>
        </a:p>
      </dgm:t>
    </dgm:pt>
    <dgm:pt modelId="{CFADD08A-0B99-4D31-B4E1-BC8A1CF00CF4}" type="sibTrans" cxnId="{5F682D0E-3F6A-41BF-B476-929B1E34D8A9}">
      <dgm:prSet/>
      <dgm:spPr/>
      <dgm:t>
        <a:bodyPr/>
        <a:lstStyle/>
        <a:p>
          <a:endParaRPr lang="en-GB"/>
        </a:p>
      </dgm:t>
    </dgm:pt>
    <dgm:pt modelId="{8A2B8443-34EB-4D50-9C7C-C887D42EF57B}">
      <dgm:prSet phldrT="[Text]"/>
      <dgm:spPr/>
      <dgm:t>
        <a:bodyPr/>
        <a:lstStyle/>
        <a:p>
          <a:r>
            <a:rPr lang="en-US" dirty="0" smtClean="0"/>
            <a:t>Guarantee</a:t>
          </a:r>
          <a:endParaRPr lang="en-GB" dirty="0"/>
        </a:p>
      </dgm:t>
    </dgm:pt>
    <dgm:pt modelId="{AA84D4E0-3870-4885-944D-1E68E2977E4F}" type="parTrans" cxnId="{61270A8D-53AD-4B55-9041-44C914D398E9}">
      <dgm:prSet/>
      <dgm:spPr/>
      <dgm:t>
        <a:bodyPr/>
        <a:lstStyle/>
        <a:p>
          <a:endParaRPr lang="en-GB"/>
        </a:p>
      </dgm:t>
    </dgm:pt>
    <dgm:pt modelId="{E0F2A497-093E-4C94-A053-A672AACE3BCF}" type="sibTrans" cxnId="{61270A8D-53AD-4B55-9041-44C914D398E9}">
      <dgm:prSet/>
      <dgm:spPr/>
      <dgm:t>
        <a:bodyPr/>
        <a:lstStyle/>
        <a:p>
          <a:endParaRPr lang="en-GB"/>
        </a:p>
      </dgm:t>
    </dgm:pt>
    <dgm:pt modelId="{A5814097-1C13-4D88-8F70-3954BA4FD3BA}">
      <dgm:prSet/>
      <dgm:spPr/>
      <dgm:t>
        <a:bodyPr/>
        <a:lstStyle/>
        <a:p>
          <a:r>
            <a:rPr lang="en-US" dirty="0" smtClean="0"/>
            <a:t>Support finance</a:t>
          </a:r>
          <a:endParaRPr lang="en-GB" dirty="0"/>
        </a:p>
      </dgm:t>
    </dgm:pt>
    <dgm:pt modelId="{539E7BDC-9B4E-4100-8D58-6E7F18B29A96}" type="parTrans" cxnId="{022D6636-993E-4E8C-A9D2-5EA9B2C02306}">
      <dgm:prSet/>
      <dgm:spPr/>
      <dgm:t>
        <a:bodyPr/>
        <a:lstStyle/>
        <a:p>
          <a:endParaRPr lang="en-GB"/>
        </a:p>
      </dgm:t>
    </dgm:pt>
    <dgm:pt modelId="{961C8F54-9B5F-45CC-9D4E-708D21A19423}" type="sibTrans" cxnId="{022D6636-993E-4E8C-A9D2-5EA9B2C02306}">
      <dgm:prSet/>
      <dgm:spPr/>
      <dgm:t>
        <a:bodyPr/>
        <a:lstStyle/>
        <a:p>
          <a:endParaRPr lang="en-GB"/>
        </a:p>
      </dgm:t>
    </dgm:pt>
    <dgm:pt modelId="{B1EF3137-FA89-407D-A254-3F54D761BA93}">
      <dgm:prSet/>
      <dgm:spPr/>
      <dgm:t>
        <a:bodyPr/>
        <a:lstStyle/>
        <a:p>
          <a:r>
            <a:rPr lang="en-US" dirty="0" smtClean="0"/>
            <a:t>Support service</a:t>
          </a:r>
          <a:endParaRPr lang="en-GB" dirty="0"/>
        </a:p>
      </dgm:t>
    </dgm:pt>
    <dgm:pt modelId="{F0CF53F8-F2F8-4801-B947-05A96DD6B517}" type="parTrans" cxnId="{85F93CF6-F7BE-41DA-844E-DC2B503309F6}">
      <dgm:prSet/>
      <dgm:spPr/>
      <dgm:t>
        <a:bodyPr/>
        <a:lstStyle/>
        <a:p>
          <a:endParaRPr lang="en-GB"/>
        </a:p>
      </dgm:t>
    </dgm:pt>
    <dgm:pt modelId="{41B11DCE-0F74-4C51-AAD9-19E3231AD81C}" type="sibTrans" cxnId="{85F93CF6-F7BE-41DA-844E-DC2B503309F6}">
      <dgm:prSet/>
      <dgm:spPr/>
      <dgm:t>
        <a:bodyPr/>
        <a:lstStyle/>
        <a:p>
          <a:endParaRPr lang="en-GB"/>
        </a:p>
      </dgm:t>
    </dgm:pt>
    <dgm:pt modelId="{B5341756-D0A3-45A8-B896-3E2535180564}">
      <dgm:prSet/>
      <dgm:spPr/>
      <dgm:t>
        <a:bodyPr/>
        <a:lstStyle/>
        <a:p>
          <a:r>
            <a:rPr lang="en-US" dirty="0" smtClean="0"/>
            <a:t>Support asset</a:t>
          </a:r>
          <a:endParaRPr lang="en-GB" dirty="0"/>
        </a:p>
      </dgm:t>
    </dgm:pt>
    <dgm:pt modelId="{99E976BF-0CE6-4D4B-8C17-7B408940ED17}" type="parTrans" cxnId="{6A329F65-FE2F-459A-A93F-D330C1305851}">
      <dgm:prSet/>
      <dgm:spPr/>
      <dgm:t>
        <a:bodyPr/>
        <a:lstStyle/>
        <a:p>
          <a:endParaRPr lang="en-GB"/>
        </a:p>
      </dgm:t>
    </dgm:pt>
    <dgm:pt modelId="{952B6DFE-011E-43B5-A485-CC74147CA500}" type="sibTrans" cxnId="{6A329F65-FE2F-459A-A93F-D330C1305851}">
      <dgm:prSet/>
      <dgm:spPr/>
      <dgm:t>
        <a:bodyPr/>
        <a:lstStyle/>
        <a:p>
          <a:endParaRPr lang="en-GB"/>
        </a:p>
      </dgm:t>
    </dgm:pt>
    <dgm:pt modelId="{3DD8D91B-9EBD-4720-8FBC-2AA3B1843657}" type="pres">
      <dgm:prSet presAssocID="{16228AB6-3931-4A38-AA1A-1C08974E4D27}" presName="Name0" presStyleCnt="0">
        <dgm:presLayoutVars>
          <dgm:chMax val="11"/>
          <dgm:chPref val="11"/>
          <dgm:dir/>
          <dgm:resizeHandles/>
        </dgm:presLayoutVars>
      </dgm:prSet>
      <dgm:spPr/>
      <dgm:t>
        <a:bodyPr/>
        <a:lstStyle/>
        <a:p>
          <a:endParaRPr lang="en-GB"/>
        </a:p>
      </dgm:t>
    </dgm:pt>
    <dgm:pt modelId="{10F593B8-6E87-40AB-AE3A-9F4DCDA0ACBE}" type="pres">
      <dgm:prSet presAssocID="{B5341756-D0A3-45A8-B896-3E2535180564}" presName="Accent6" presStyleCnt="0"/>
      <dgm:spPr/>
    </dgm:pt>
    <dgm:pt modelId="{F4E48769-63B6-4669-ADCB-E444DD558E5F}" type="pres">
      <dgm:prSet presAssocID="{B5341756-D0A3-45A8-B896-3E2535180564}" presName="Accent" presStyleLbl="node1" presStyleIdx="0" presStyleCnt="6"/>
      <dgm:spPr/>
    </dgm:pt>
    <dgm:pt modelId="{806272D0-CB74-47E9-A801-5841650068AB}" type="pres">
      <dgm:prSet presAssocID="{B5341756-D0A3-45A8-B896-3E2535180564}" presName="ParentBackground6" presStyleCnt="0"/>
      <dgm:spPr/>
    </dgm:pt>
    <dgm:pt modelId="{9E6C1F0D-CB57-4DA0-806B-4694532F655D}" type="pres">
      <dgm:prSet presAssocID="{B5341756-D0A3-45A8-B896-3E2535180564}" presName="ParentBackground" presStyleLbl="fgAcc1" presStyleIdx="0" presStyleCnt="6"/>
      <dgm:spPr/>
      <dgm:t>
        <a:bodyPr/>
        <a:lstStyle/>
        <a:p>
          <a:endParaRPr lang="en-GB"/>
        </a:p>
      </dgm:t>
    </dgm:pt>
    <dgm:pt modelId="{DDA1AA8B-C9B4-4B5C-B6DE-C38722B40D21}" type="pres">
      <dgm:prSet presAssocID="{B5341756-D0A3-45A8-B896-3E2535180564}" presName="Parent6" presStyleLbl="revTx" presStyleIdx="0" presStyleCnt="0">
        <dgm:presLayoutVars>
          <dgm:chMax val="1"/>
          <dgm:chPref val="1"/>
          <dgm:bulletEnabled val="1"/>
        </dgm:presLayoutVars>
      </dgm:prSet>
      <dgm:spPr/>
      <dgm:t>
        <a:bodyPr/>
        <a:lstStyle/>
        <a:p>
          <a:endParaRPr lang="en-GB"/>
        </a:p>
      </dgm:t>
    </dgm:pt>
    <dgm:pt modelId="{8FC8CD68-7C42-48F4-A24C-41835BC306A6}" type="pres">
      <dgm:prSet presAssocID="{B1EF3137-FA89-407D-A254-3F54D761BA93}" presName="Accent5" presStyleCnt="0"/>
      <dgm:spPr/>
    </dgm:pt>
    <dgm:pt modelId="{9EC49209-F21B-48A0-8797-4C29CAF88438}" type="pres">
      <dgm:prSet presAssocID="{B1EF3137-FA89-407D-A254-3F54D761BA93}" presName="Accent" presStyleLbl="node1" presStyleIdx="1" presStyleCnt="6"/>
      <dgm:spPr/>
    </dgm:pt>
    <dgm:pt modelId="{231222D1-679B-45E4-946D-D68825D4D3FB}" type="pres">
      <dgm:prSet presAssocID="{B1EF3137-FA89-407D-A254-3F54D761BA93}" presName="ParentBackground5" presStyleCnt="0"/>
      <dgm:spPr/>
    </dgm:pt>
    <dgm:pt modelId="{82E0B7B4-6F34-411F-976E-F3D95A4C3C46}" type="pres">
      <dgm:prSet presAssocID="{B1EF3137-FA89-407D-A254-3F54D761BA93}" presName="ParentBackground" presStyleLbl="fgAcc1" presStyleIdx="1" presStyleCnt="6"/>
      <dgm:spPr/>
      <dgm:t>
        <a:bodyPr/>
        <a:lstStyle/>
        <a:p>
          <a:endParaRPr lang="en-GB"/>
        </a:p>
      </dgm:t>
    </dgm:pt>
    <dgm:pt modelId="{CFF22DB4-17D6-43BD-8821-425468428196}" type="pres">
      <dgm:prSet presAssocID="{B1EF3137-FA89-407D-A254-3F54D761BA93}" presName="Parent5" presStyleLbl="revTx" presStyleIdx="0" presStyleCnt="0">
        <dgm:presLayoutVars>
          <dgm:chMax val="1"/>
          <dgm:chPref val="1"/>
          <dgm:bulletEnabled val="1"/>
        </dgm:presLayoutVars>
      </dgm:prSet>
      <dgm:spPr/>
      <dgm:t>
        <a:bodyPr/>
        <a:lstStyle/>
        <a:p>
          <a:endParaRPr lang="en-GB"/>
        </a:p>
      </dgm:t>
    </dgm:pt>
    <dgm:pt modelId="{D70E152A-D062-4EDF-8BAD-A80A21075C40}" type="pres">
      <dgm:prSet presAssocID="{A5814097-1C13-4D88-8F70-3954BA4FD3BA}" presName="Accent4" presStyleCnt="0"/>
      <dgm:spPr/>
    </dgm:pt>
    <dgm:pt modelId="{9E504D9F-5D51-4A60-9D37-815920632DBC}" type="pres">
      <dgm:prSet presAssocID="{A5814097-1C13-4D88-8F70-3954BA4FD3BA}" presName="Accent" presStyleLbl="node1" presStyleIdx="2" presStyleCnt="6"/>
      <dgm:spPr/>
    </dgm:pt>
    <dgm:pt modelId="{92D6A324-D9AD-48E6-8A1A-E4F63F0CE8EF}" type="pres">
      <dgm:prSet presAssocID="{A5814097-1C13-4D88-8F70-3954BA4FD3BA}" presName="ParentBackground4" presStyleCnt="0"/>
      <dgm:spPr/>
    </dgm:pt>
    <dgm:pt modelId="{BFDFF36B-B3C5-420C-8EF3-9419F01311DD}" type="pres">
      <dgm:prSet presAssocID="{A5814097-1C13-4D88-8F70-3954BA4FD3BA}" presName="ParentBackground" presStyleLbl="fgAcc1" presStyleIdx="2" presStyleCnt="6"/>
      <dgm:spPr/>
      <dgm:t>
        <a:bodyPr/>
        <a:lstStyle/>
        <a:p>
          <a:endParaRPr lang="en-GB"/>
        </a:p>
      </dgm:t>
    </dgm:pt>
    <dgm:pt modelId="{561CD04D-DF2A-4BBA-A66F-AD8F7E65E87E}" type="pres">
      <dgm:prSet presAssocID="{A5814097-1C13-4D88-8F70-3954BA4FD3BA}" presName="Parent4" presStyleLbl="revTx" presStyleIdx="0" presStyleCnt="0">
        <dgm:presLayoutVars>
          <dgm:chMax val="1"/>
          <dgm:chPref val="1"/>
          <dgm:bulletEnabled val="1"/>
        </dgm:presLayoutVars>
      </dgm:prSet>
      <dgm:spPr/>
      <dgm:t>
        <a:bodyPr/>
        <a:lstStyle/>
        <a:p>
          <a:endParaRPr lang="en-GB"/>
        </a:p>
      </dgm:t>
    </dgm:pt>
    <dgm:pt modelId="{5FB84C4B-9683-4E4E-A3A1-D8914DF17910}" type="pres">
      <dgm:prSet presAssocID="{8A2B8443-34EB-4D50-9C7C-C887D42EF57B}" presName="Accent3" presStyleCnt="0"/>
      <dgm:spPr/>
    </dgm:pt>
    <dgm:pt modelId="{AA06F65F-DD4E-43A3-8768-143A96A5D1B8}" type="pres">
      <dgm:prSet presAssocID="{8A2B8443-34EB-4D50-9C7C-C887D42EF57B}" presName="Accent" presStyleLbl="node1" presStyleIdx="3" presStyleCnt="6"/>
      <dgm:spPr/>
    </dgm:pt>
    <dgm:pt modelId="{AF46AF30-2DA4-4014-8AA4-C1E7DE58B0FC}" type="pres">
      <dgm:prSet presAssocID="{8A2B8443-34EB-4D50-9C7C-C887D42EF57B}" presName="ParentBackground3" presStyleCnt="0"/>
      <dgm:spPr/>
    </dgm:pt>
    <dgm:pt modelId="{3A780645-3A98-4942-AEF3-0DD69572CAE1}" type="pres">
      <dgm:prSet presAssocID="{8A2B8443-34EB-4D50-9C7C-C887D42EF57B}" presName="ParentBackground" presStyleLbl="fgAcc1" presStyleIdx="3" presStyleCnt="6"/>
      <dgm:spPr/>
      <dgm:t>
        <a:bodyPr/>
        <a:lstStyle/>
        <a:p>
          <a:endParaRPr lang="en-GB"/>
        </a:p>
      </dgm:t>
    </dgm:pt>
    <dgm:pt modelId="{B5A449C3-EEA5-4BE5-9B21-48F18EEF916E}" type="pres">
      <dgm:prSet presAssocID="{8A2B8443-34EB-4D50-9C7C-C887D42EF57B}" presName="Parent3" presStyleLbl="revTx" presStyleIdx="0" presStyleCnt="0">
        <dgm:presLayoutVars>
          <dgm:chMax val="1"/>
          <dgm:chPref val="1"/>
          <dgm:bulletEnabled val="1"/>
        </dgm:presLayoutVars>
      </dgm:prSet>
      <dgm:spPr/>
      <dgm:t>
        <a:bodyPr/>
        <a:lstStyle/>
        <a:p>
          <a:endParaRPr lang="en-GB"/>
        </a:p>
      </dgm:t>
    </dgm:pt>
    <dgm:pt modelId="{D6879A3E-EBBA-4779-896C-1AEB3E06B5B7}" type="pres">
      <dgm:prSet presAssocID="{52D2C356-BD44-4ADC-B9B1-AB3467C83C18}" presName="Accent2" presStyleCnt="0"/>
      <dgm:spPr/>
    </dgm:pt>
    <dgm:pt modelId="{998F6731-124D-49D7-8C07-D842297CA5AA}" type="pres">
      <dgm:prSet presAssocID="{52D2C356-BD44-4ADC-B9B1-AB3467C83C18}" presName="Accent" presStyleLbl="node1" presStyleIdx="4" presStyleCnt="6"/>
      <dgm:spPr/>
    </dgm:pt>
    <dgm:pt modelId="{67E2D385-E6B2-4A6F-8C47-6E764EC07426}" type="pres">
      <dgm:prSet presAssocID="{52D2C356-BD44-4ADC-B9B1-AB3467C83C18}" presName="ParentBackground2" presStyleCnt="0"/>
      <dgm:spPr/>
    </dgm:pt>
    <dgm:pt modelId="{24323F1B-286B-4C4D-85CE-DDF63A850B2E}" type="pres">
      <dgm:prSet presAssocID="{52D2C356-BD44-4ADC-B9B1-AB3467C83C18}" presName="ParentBackground" presStyleLbl="fgAcc1" presStyleIdx="4" presStyleCnt="6"/>
      <dgm:spPr/>
      <dgm:t>
        <a:bodyPr/>
        <a:lstStyle/>
        <a:p>
          <a:endParaRPr lang="en-GB"/>
        </a:p>
      </dgm:t>
    </dgm:pt>
    <dgm:pt modelId="{6E5594B1-65C3-4115-8901-5D69AF46BD90}" type="pres">
      <dgm:prSet presAssocID="{52D2C356-BD44-4ADC-B9B1-AB3467C83C18}" presName="Parent2" presStyleLbl="revTx" presStyleIdx="0" presStyleCnt="0">
        <dgm:presLayoutVars>
          <dgm:chMax val="1"/>
          <dgm:chPref val="1"/>
          <dgm:bulletEnabled val="1"/>
        </dgm:presLayoutVars>
      </dgm:prSet>
      <dgm:spPr/>
      <dgm:t>
        <a:bodyPr/>
        <a:lstStyle/>
        <a:p>
          <a:endParaRPr lang="en-GB"/>
        </a:p>
      </dgm:t>
    </dgm:pt>
    <dgm:pt modelId="{0CAB9236-C0E9-4A5A-A562-0FD7FD5AEF88}" type="pres">
      <dgm:prSet presAssocID="{BBC751C4-29FA-4708-9E74-04E084BB7205}" presName="Accent1" presStyleCnt="0"/>
      <dgm:spPr/>
    </dgm:pt>
    <dgm:pt modelId="{167E4725-0E0B-44C0-9B26-B6FB9367F3A6}" type="pres">
      <dgm:prSet presAssocID="{BBC751C4-29FA-4708-9E74-04E084BB7205}" presName="Accent" presStyleLbl="node1" presStyleIdx="5" presStyleCnt="6"/>
      <dgm:spPr/>
    </dgm:pt>
    <dgm:pt modelId="{CFD2BA68-52D9-4AE2-B821-A2234E37F697}" type="pres">
      <dgm:prSet presAssocID="{BBC751C4-29FA-4708-9E74-04E084BB7205}" presName="ParentBackground1" presStyleCnt="0"/>
      <dgm:spPr/>
    </dgm:pt>
    <dgm:pt modelId="{D015E1FE-BA9B-4AF1-862A-D14B97B29639}" type="pres">
      <dgm:prSet presAssocID="{BBC751C4-29FA-4708-9E74-04E084BB7205}" presName="ParentBackground" presStyleLbl="fgAcc1" presStyleIdx="5" presStyleCnt="6"/>
      <dgm:spPr/>
      <dgm:t>
        <a:bodyPr/>
        <a:lstStyle/>
        <a:p>
          <a:endParaRPr lang="en-GB"/>
        </a:p>
      </dgm:t>
    </dgm:pt>
    <dgm:pt modelId="{74AE8527-6D31-4571-8006-56A27E8E7273}" type="pres">
      <dgm:prSet presAssocID="{BBC751C4-29FA-4708-9E74-04E084BB7205}" presName="Parent1" presStyleLbl="revTx" presStyleIdx="0" presStyleCnt="0">
        <dgm:presLayoutVars>
          <dgm:chMax val="1"/>
          <dgm:chPref val="1"/>
          <dgm:bulletEnabled val="1"/>
        </dgm:presLayoutVars>
      </dgm:prSet>
      <dgm:spPr/>
      <dgm:t>
        <a:bodyPr/>
        <a:lstStyle/>
        <a:p>
          <a:endParaRPr lang="en-GB"/>
        </a:p>
      </dgm:t>
    </dgm:pt>
  </dgm:ptLst>
  <dgm:cxnLst>
    <dgm:cxn modelId="{B0F108B3-F2C7-4106-AD62-21C9FE78C02F}" srcId="{16228AB6-3931-4A38-AA1A-1C08974E4D27}" destId="{BBC751C4-29FA-4708-9E74-04E084BB7205}" srcOrd="0" destOrd="0" parTransId="{7EE51B79-5B40-416D-BC2C-4653239B3825}" sibTransId="{47EF5270-2CDD-4EF4-9F1A-20961DCFBB7A}"/>
    <dgm:cxn modelId="{C0A7C6AE-FE30-49F7-8647-D797796BB753}" type="presOf" srcId="{16228AB6-3931-4A38-AA1A-1C08974E4D27}" destId="{3DD8D91B-9EBD-4720-8FBC-2AA3B1843657}" srcOrd="0" destOrd="0" presId="urn:microsoft.com/office/officeart/2011/layout/CircleProcess"/>
    <dgm:cxn modelId="{6D4BCAD3-4EF0-4F98-8A67-CB2351954BFC}" type="presOf" srcId="{B1EF3137-FA89-407D-A254-3F54D761BA93}" destId="{CFF22DB4-17D6-43BD-8821-425468428196}" srcOrd="1" destOrd="0" presId="urn:microsoft.com/office/officeart/2011/layout/CircleProcess"/>
    <dgm:cxn modelId="{AD47F6A6-0FE9-4F6A-8D7B-A0812FE3CB64}" type="presOf" srcId="{BBC751C4-29FA-4708-9E74-04E084BB7205}" destId="{74AE8527-6D31-4571-8006-56A27E8E7273}" srcOrd="1" destOrd="0" presId="urn:microsoft.com/office/officeart/2011/layout/CircleProcess"/>
    <dgm:cxn modelId="{1FFCCECF-40E3-4118-A083-B5502DC4A6AB}" type="presOf" srcId="{B5341756-D0A3-45A8-B896-3E2535180564}" destId="{9E6C1F0D-CB57-4DA0-806B-4694532F655D}" srcOrd="0" destOrd="0" presId="urn:microsoft.com/office/officeart/2011/layout/CircleProcess"/>
    <dgm:cxn modelId="{A52783D0-9DF2-4BFD-A1AC-F88D75C606F8}" type="presOf" srcId="{B5341756-D0A3-45A8-B896-3E2535180564}" destId="{DDA1AA8B-C9B4-4B5C-B6DE-C38722B40D21}" srcOrd="1" destOrd="0" presId="urn:microsoft.com/office/officeart/2011/layout/CircleProcess"/>
    <dgm:cxn modelId="{7A5203AE-BDD7-41A2-BB72-DC3D02BE123D}" type="presOf" srcId="{A5814097-1C13-4D88-8F70-3954BA4FD3BA}" destId="{BFDFF36B-B3C5-420C-8EF3-9419F01311DD}" srcOrd="0" destOrd="0" presId="urn:microsoft.com/office/officeart/2011/layout/CircleProcess"/>
    <dgm:cxn modelId="{C09CC69D-B567-4533-AB4A-8C23E722737E}" type="presOf" srcId="{52D2C356-BD44-4ADC-B9B1-AB3467C83C18}" destId="{6E5594B1-65C3-4115-8901-5D69AF46BD90}" srcOrd="1" destOrd="0" presId="urn:microsoft.com/office/officeart/2011/layout/CircleProcess"/>
    <dgm:cxn modelId="{35C12DF6-B664-438A-9C8C-FF5207F0DCA7}" type="presOf" srcId="{B1EF3137-FA89-407D-A254-3F54D761BA93}" destId="{82E0B7B4-6F34-411F-976E-F3D95A4C3C46}" srcOrd="0" destOrd="0" presId="urn:microsoft.com/office/officeart/2011/layout/CircleProcess"/>
    <dgm:cxn modelId="{6A329F65-FE2F-459A-A93F-D330C1305851}" srcId="{16228AB6-3931-4A38-AA1A-1C08974E4D27}" destId="{B5341756-D0A3-45A8-B896-3E2535180564}" srcOrd="5" destOrd="0" parTransId="{99E976BF-0CE6-4D4B-8C17-7B408940ED17}" sibTransId="{952B6DFE-011E-43B5-A485-CC74147CA500}"/>
    <dgm:cxn modelId="{D07C701C-27CE-42E7-BDF2-83485D2CC1EA}" type="presOf" srcId="{BBC751C4-29FA-4708-9E74-04E084BB7205}" destId="{D015E1FE-BA9B-4AF1-862A-D14B97B29639}" srcOrd="0" destOrd="0" presId="urn:microsoft.com/office/officeart/2011/layout/CircleProcess"/>
    <dgm:cxn modelId="{85F93CF6-F7BE-41DA-844E-DC2B503309F6}" srcId="{16228AB6-3931-4A38-AA1A-1C08974E4D27}" destId="{B1EF3137-FA89-407D-A254-3F54D761BA93}" srcOrd="4" destOrd="0" parTransId="{F0CF53F8-F2F8-4801-B947-05A96DD6B517}" sibTransId="{41B11DCE-0F74-4C51-AAD9-19E3231AD81C}"/>
    <dgm:cxn modelId="{E73231EF-A6B5-4B1B-982B-05B235B93DB9}" type="presOf" srcId="{A5814097-1C13-4D88-8F70-3954BA4FD3BA}" destId="{561CD04D-DF2A-4BBA-A66F-AD8F7E65E87E}" srcOrd="1" destOrd="0" presId="urn:microsoft.com/office/officeart/2011/layout/CircleProcess"/>
    <dgm:cxn modelId="{94D84157-9428-4ABD-AA29-54ECD06BFD87}" type="presOf" srcId="{8A2B8443-34EB-4D50-9C7C-C887D42EF57B}" destId="{B5A449C3-EEA5-4BE5-9B21-48F18EEF916E}" srcOrd="1" destOrd="0" presId="urn:microsoft.com/office/officeart/2011/layout/CircleProcess"/>
    <dgm:cxn modelId="{61270A8D-53AD-4B55-9041-44C914D398E9}" srcId="{16228AB6-3931-4A38-AA1A-1C08974E4D27}" destId="{8A2B8443-34EB-4D50-9C7C-C887D42EF57B}" srcOrd="2" destOrd="0" parTransId="{AA84D4E0-3870-4885-944D-1E68E2977E4F}" sibTransId="{E0F2A497-093E-4C94-A053-A672AACE3BCF}"/>
    <dgm:cxn modelId="{022D6636-993E-4E8C-A9D2-5EA9B2C02306}" srcId="{16228AB6-3931-4A38-AA1A-1C08974E4D27}" destId="{A5814097-1C13-4D88-8F70-3954BA4FD3BA}" srcOrd="3" destOrd="0" parTransId="{539E7BDC-9B4E-4100-8D58-6E7F18B29A96}" sibTransId="{961C8F54-9B5F-45CC-9D4E-708D21A19423}"/>
    <dgm:cxn modelId="{CF456963-9ECE-4AFC-B65B-4C909824F543}" type="presOf" srcId="{8A2B8443-34EB-4D50-9C7C-C887D42EF57B}" destId="{3A780645-3A98-4942-AEF3-0DD69572CAE1}" srcOrd="0" destOrd="0" presId="urn:microsoft.com/office/officeart/2011/layout/CircleProcess"/>
    <dgm:cxn modelId="{F1FBF5F7-DE6C-4BC9-AAF4-34096EAC456F}" type="presOf" srcId="{52D2C356-BD44-4ADC-B9B1-AB3467C83C18}" destId="{24323F1B-286B-4C4D-85CE-DDF63A850B2E}" srcOrd="0" destOrd="0" presId="urn:microsoft.com/office/officeart/2011/layout/CircleProcess"/>
    <dgm:cxn modelId="{5F682D0E-3F6A-41BF-B476-929B1E34D8A9}" srcId="{16228AB6-3931-4A38-AA1A-1C08974E4D27}" destId="{52D2C356-BD44-4ADC-B9B1-AB3467C83C18}" srcOrd="1" destOrd="0" parTransId="{3808ADAC-2C95-4690-8007-A09A1BBB623A}" sibTransId="{CFADD08A-0B99-4D31-B4E1-BC8A1CF00CF4}"/>
    <dgm:cxn modelId="{4B754311-6C09-48FD-AC00-FE0DB07C4AA5}" type="presParOf" srcId="{3DD8D91B-9EBD-4720-8FBC-2AA3B1843657}" destId="{10F593B8-6E87-40AB-AE3A-9F4DCDA0ACBE}" srcOrd="0" destOrd="0" presId="urn:microsoft.com/office/officeart/2011/layout/CircleProcess"/>
    <dgm:cxn modelId="{CC8B3966-C1E9-472B-AEC0-4007AC35C5D3}" type="presParOf" srcId="{10F593B8-6E87-40AB-AE3A-9F4DCDA0ACBE}" destId="{F4E48769-63B6-4669-ADCB-E444DD558E5F}" srcOrd="0" destOrd="0" presId="urn:microsoft.com/office/officeart/2011/layout/CircleProcess"/>
    <dgm:cxn modelId="{BAC5361A-9C50-4825-A105-8D9AE7FB417D}" type="presParOf" srcId="{3DD8D91B-9EBD-4720-8FBC-2AA3B1843657}" destId="{806272D0-CB74-47E9-A801-5841650068AB}" srcOrd="1" destOrd="0" presId="urn:microsoft.com/office/officeart/2011/layout/CircleProcess"/>
    <dgm:cxn modelId="{46B42C9B-C3B2-4039-81E2-4848AA73C8F5}" type="presParOf" srcId="{806272D0-CB74-47E9-A801-5841650068AB}" destId="{9E6C1F0D-CB57-4DA0-806B-4694532F655D}" srcOrd="0" destOrd="0" presId="urn:microsoft.com/office/officeart/2011/layout/CircleProcess"/>
    <dgm:cxn modelId="{4D90FA7A-5709-45B4-8E26-1BDFBF41E90D}" type="presParOf" srcId="{3DD8D91B-9EBD-4720-8FBC-2AA3B1843657}" destId="{DDA1AA8B-C9B4-4B5C-B6DE-C38722B40D21}" srcOrd="2" destOrd="0" presId="urn:microsoft.com/office/officeart/2011/layout/CircleProcess"/>
    <dgm:cxn modelId="{52E4D3D9-4DAB-4457-B663-2A0DB03BDFF4}" type="presParOf" srcId="{3DD8D91B-9EBD-4720-8FBC-2AA3B1843657}" destId="{8FC8CD68-7C42-48F4-A24C-41835BC306A6}" srcOrd="3" destOrd="0" presId="urn:microsoft.com/office/officeart/2011/layout/CircleProcess"/>
    <dgm:cxn modelId="{187F2012-8F43-4C67-9AA3-61FC8C343A5E}" type="presParOf" srcId="{8FC8CD68-7C42-48F4-A24C-41835BC306A6}" destId="{9EC49209-F21B-48A0-8797-4C29CAF88438}" srcOrd="0" destOrd="0" presId="urn:microsoft.com/office/officeart/2011/layout/CircleProcess"/>
    <dgm:cxn modelId="{ADB00ED4-D6FA-4BB4-8F32-871758637113}" type="presParOf" srcId="{3DD8D91B-9EBD-4720-8FBC-2AA3B1843657}" destId="{231222D1-679B-45E4-946D-D68825D4D3FB}" srcOrd="4" destOrd="0" presId="urn:microsoft.com/office/officeart/2011/layout/CircleProcess"/>
    <dgm:cxn modelId="{806FB17F-4583-41A6-BCB1-13CCA5245215}" type="presParOf" srcId="{231222D1-679B-45E4-946D-D68825D4D3FB}" destId="{82E0B7B4-6F34-411F-976E-F3D95A4C3C46}" srcOrd="0" destOrd="0" presId="urn:microsoft.com/office/officeart/2011/layout/CircleProcess"/>
    <dgm:cxn modelId="{79553C7B-1FAA-4CA5-888F-DBF4F1391C9E}" type="presParOf" srcId="{3DD8D91B-9EBD-4720-8FBC-2AA3B1843657}" destId="{CFF22DB4-17D6-43BD-8821-425468428196}" srcOrd="5" destOrd="0" presId="urn:microsoft.com/office/officeart/2011/layout/CircleProcess"/>
    <dgm:cxn modelId="{5D7A3B48-A112-4B81-B606-65DA2045EE05}" type="presParOf" srcId="{3DD8D91B-9EBD-4720-8FBC-2AA3B1843657}" destId="{D70E152A-D062-4EDF-8BAD-A80A21075C40}" srcOrd="6" destOrd="0" presId="urn:microsoft.com/office/officeart/2011/layout/CircleProcess"/>
    <dgm:cxn modelId="{C27DAED7-0F65-4B1F-9825-ADC6EB25D288}" type="presParOf" srcId="{D70E152A-D062-4EDF-8BAD-A80A21075C40}" destId="{9E504D9F-5D51-4A60-9D37-815920632DBC}" srcOrd="0" destOrd="0" presId="urn:microsoft.com/office/officeart/2011/layout/CircleProcess"/>
    <dgm:cxn modelId="{9823347E-1627-45A9-B154-19D8BA40D539}" type="presParOf" srcId="{3DD8D91B-9EBD-4720-8FBC-2AA3B1843657}" destId="{92D6A324-D9AD-48E6-8A1A-E4F63F0CE8EF}" srcOrd="7" destOrd="0" presId="urn:microsoft.com/office/officeart/2011/layout/CircleProcess"/>
    <dgm:cxn modelId="{02378D53-1F46-4CA4-9189-13B3C2B84B5F}" type="presParOf" srcId="{92D6A324-D9AD-48E6-8A1A-E4F63F0CE8EF}" destId="{BFDFF36B-B3C5-420C-8EF3-9419F01311DD}" srcOrd="0" destOrd="0" presId="urn:microsoft.com/office/officeart/2011/layout/CircleProcess"/>
    <dgm:cxn modelId="{3D9EDDB3-60F4-49D0-9BBF-D7A507B3C407}" type="presParOf" srcId="{3DD8D91B-9EBD-4720-8FBC-2AA3B1843657}" destId="{561CD04D-DF2A-4BBA-A66F-AD8F7E65E87E}" srcOrd="8" destOrd="0" presId="urn:microsoft.com/office/officeart/2011/layout/CircleProcess"/>
    <dgm:cxn modelId="{04104587-E875-4CF3-93EF-CF57711CEE06}" type="presParOf" srcId="{3DD8D91B-9EBD-4720-8FBC-2AA3B1843657}" destId="{5FB84C4B-9683-4E4E-A3A1-D8914DF17910}" srcOrd="9" destOrd="0" presId="urn:microsoft.com/office/officeart/2011/layout/CircleProcess"/>
    <dgm:cxn modelId="{B27A8EDC-EAD7-4F51-A926-4F74FD49E1F0}" type="presParOf" srcId="{5FB84C4B-9683-4E4E-A3A1-D8914DF17910}" destId="{AA06F65F-DD4E-43A3-8768-143A96A5D1B8}" srcOrd="0" destOrd="0" presId="urn:microsoft.com/office/officeart/2011/layout/CircleProcess"/>
    <dgm:cxn modelId="{2837E369-5E57-46B3-9EA3-E93C3F955468}" type="presParOf" srcId="{3DD8D91B-9EBD-4720-8FBC-2AA3B1843657}" destId="{AF46AF30-2DA4-4014-8AA4-C1E7DE58B0FC}" srcOrd="10" destOrd="0" presId="urn:microsoft.com/office/officeart/2011/layout/CircleProcess"/>
    <dgm:cxn modelId="{9DACCF3B-05C7-4168-B19E-5DD10EEC4E68}" type="presParOf" srcId="{AF46AF30-2DA4-4014-8AA4-C1E7DE58B0FC}" destId="{3A780645-3A98-4942-AEF3-0DD69572CAE1}" srcOrd="0" destOrd="0" presId="urn:microsoft.com/office/officeart/2011/layout/CircleProcess"/>
    <dgm:cxn modelId="{72DA6554-4E5F-4B82-93E2-2A661F17754B}" type="presParOf" srcId="{3DD8D91B-9EBD-4720-8FBC-2AA3B1843657}" destId="{B5A449C3-EEA5-4BE5-9B21-48F18EEF916E}" srcOrd="11" destOrd="0" presId="urn:microsoft.com/office/officeart/2011/layout/CircleProcess"/>
    <dgm:cxn modelId="{AF0BBF8B-269E-434C-B7B7-B5CD1186E305}" type="presParOf" srcId="{3DD8D91B-9EBD-4720-8FBC-2AA3B1843657}" destId="{D6879A3E-EBBA-4779-896C-1AEB3E06B5B7}" srcOrd="12" destOrd="0" presId="urn:microsoft.com/office/officeart/2011/layout/CircleProcess"/>
    <dgm:cxn modelId="{A3D0B79F-6724-4CDC-B42C-A4FA07593C17}" type="presParOf" srcId="{D6879A3E-EBBA-4779-896C-1AEB3E06B5B7}" destId="{998F6731-124D-49D7-8C07-D842297CA5AA}" srcOrd="0" destOrd="0" presId="urn:microsoft.com/office/officeart/2011/layout/CircleProcess"/>
    <dgm:cxn modelId="{9AC8DBF6-BB6D-4463-B16A-C4DF081F2F92}" type="presParOf" srcId="{3DD8D91B-9EBD-4720-8FBC-2AA3B1843657}" destId="{67E2D385-E6B2-4A6F-8C47-6E764EC07426}" srcOrd="13" destOrd="0" presId="urn:microsoft.com/office/officeart/2011/layout/CircleProcess"/>
    <dgm:cxn modelId="{0DE597C6-341B-4A83-96C6-585447866DA5}" type="presParOf" srcId="{67E2D385-E6B2-4A6F-8C47-6E764EC07426}" destId="{24323F1B-286B-4C4D-85CE-DDF63A850B2E}" srcOrd="0" destOrd="0" presId="urn:microsoft.com/office/officeart/2011/layout/CircleProcess"/>
    <dgm:cxn modelId="{F628845B-3B22-4C96-9FB0-79EE5B24FC79}" type="presParOf" srcId="{3DD8D91B-9EBD-4720-8FBC-2AA3B1843657}" destId="{6E5594B1-65C3-4115-8901-5D69AF46BD90}" srcOrd="14" destOrd="0" presId="urn:microsoft.com/office/officeart/2011/layout/CircleProcess"/>
    <dgm:cxn modelId="{77B0EA6D-756E-4B1F-B597-3EE9CE3FEE54}" type="presParOf" srcId="{3DD8D91B-9EBD-4720-8FBC-2AA3B1843657}" destId="{0CAB9236-C0E9-4A5A-A562-0FD7FD5AEF88}" srcOrd="15" destOrd="0" presId="urn:microsoft.com/office/officeart/2011/layout/CircleProcess"/>
    <dgm:cxn modelId="{B5B8D0EA-B583-42AE-B62D-17113822FA22}" type="presParOf" srcId="{0CAB9236-C0E9-4A5A-A562-0FD7FD5AEF88}" destId="{167E4725-0E0B-44C0-9B26-B6FB9367F3A6}" srcOrd="0" destOrd="0" presId="urn:microsoft.com/office/officeart/2011/layout/CircleProcess"/>
    <dgm:cxn modelId="{B7D127EB-D0B4-45D5-A39B-FF07752CA057}" type="presParOf" srcId="{3DD8D91B-9EBD-4720-8FBC-2AA3B1843657}" destId="{CFD2BA68-52D9-4AE2-B821-A2234E37F697}" srcOrd="16" destOrd="0" presId="urn:microsoft.com/office/officeart/2011/layout/CircleProcess"/>
    <dgm:cxn modelId="{7B0C476B-0438-42F9-8631-A922B5536555}" type="presParOf" srcId="{CFD2BA68-52D9-4AE2-B821-A2234E37F697}" destId="{D015E1FE-BA9B-4AF1-862A-D14B97B29639}" srcOrd="0" destOrd="0" presId="urn:microsoft.com/office/officeart/2011/layout/CircleProcess"/>
    <dgm:cxn modelId="{92461BBA-59DC-4B1F-9207-49D97FFD474B}" type="presParOf" srcId="{3DD8D91B-9EBD-4720-8FBC-2AA3B1843657}" destId="{74AE8527-6D31-4571-8006-56A27E8E7273}" srcOrd="17" destOrd="0" presId="urn:microsoft.com/office/officeart/2011/layout/Circle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B4335-7634-4965-9A8C-9AFC5F70CA0C}">
      <dsp:nvSpPr>
        <dsp:cNvPr id="0" name=""/>
        <dsp:cNvSpPr/>
      </dsp:nvSpPr>
      <dsp:spPr>
        <a:xfrm rot="5400000">
          <a:off x="2041080" y="446713"/>
          <a:ext cx="1340523" cy="1166255"/>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Project identification, screening, transaction structuring</a:t>
          </a:r>
          <a:endParaRPr lang="en-GB" sz="1000" kern="1200" dirty="0"/>
        </a:p>
      </dsp:txBody>
      <dsp:txXfrm rot="-5400000">
        <a:off x="2309955" y="568477"/>
        <a:ext cx="802773" cy="922727"/>
      </dsp:txXfrm>
    </dsp:sp>
    <dsp:sp modelId="{FE557E30-4CF4-435E-8920-D4F6CB800C9A}">
      <dsp:nvSpPr>
        <dsp:cNvPr id="0" name=""/>
        <dsp:cNvSpPr/>
      </dsp:nvSpPr>
      <dsp:spPr>
        <a:xfrm>
          <a:off x="3329859" y="627684"/>
          <a:ext cx="1496024" cy="804314"/>
        </a:xfrm>
        <a:prstGeom prst="rect">
          <a:avLst/>
        </a:prstGeom>
        <a:noFill/>
        <a:ln>
          <a:noFill/>
        </a:ln>
        <a:effectLst/>
      </dsp:spPr>
      <dsp:style>
        <a:lnRef idx="0">
          <a:scrgbClr r="0" g="0" b="0"/>
        </a:lnRef>
        <a:fillRef idx="0">
          <a:scrgbClr r="0" g="0" b="0"/>
        </a:fillRef>
        <a:effectRef idx="0">
          <a:scrgbClr r="0" g="0" b="0"/>
        </a:effectRef>
        <a:fontRef idx="minor"/>
      </dsp:style>
    </dsp:sp>
    <dsp:sp modelId="{3511626C-DD66-4665-821C-322E6D6C53B0}">
      <dsp:nvSpPr>
        <dsp:cNvPr id="0" name=""/>
        <dsp:cNvSpPr/>
      </dsp:nvSpPr>
      <dsp:spPr>
        <a:xfrm rot="5400000">
          <a:off x="781525" y="446713"/>
          <a:ext cx="1340523" cy="1166255"/>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t>Policy and institutional framework development</a:t>
          </a:r>
          <a:endParaRPr lang="en-GB" sz="1100" kern="1200" dirty="0"/>
        </a:p>
      </dsp:txBody>
      <dsp:txXfrm rot="-5400000">
        <a:off x="1050400" y="568477"/>
        <a:ext cx="802773" cy="922727"/>
      </dsp:txXfrm>
    </dsp:sp>
    <dsp:sp modelId="{FC498388-0FE0-4D0A-B8E4-C520BCDA595C}">
      <dsp:nvSpPr>
        <dsp:cNvPr id="0" name=""/>
        <dsp:cNvSpPr/>
      </dsp:nvSpPr>
      <dsp:spPr>
        <a:xfrm rot="5400000">
          <a:off x="1408890" y="1584549"/>
          <a:ext cx="1340523" cy="1166255"/>
        </a:xfrm>
        <a:prstGeom prst="hexagon">
          <a:avLst>
            <a:gd name="adj" fmla="val 2500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Contracts and procurement</a:t>
          </a:r>
          <a:endParaRPr lang="en-GB" sz="1000" kern="1200" dirty="0"/>
        </a:p>
      </dsp:txBody>
      <dsp:txXfrm rot="-5400000">
        <a:off x="1677765" y="1706313"/>
        <a:ext cx="802773" cy="922727"/>
      </dsp:txXfrm>
    </dsp:sp>
    <dsp:sp modelId="{9D64F101-8073-4DD8-BF74-84AD90C6C47B}">
      <dsp:nvSpPr>
        <dsp:cNvPr id="0" name=""/>
        <dsp:cNvSpPr/>
      </dsp:nvSpPr>
      <dsp:spPr>
        <a:xfrm>
          <a:off x="0" y="1765520"/>
          <a:ext cx="1447765" cy="804314"/>
        </a:xfrm>
        <a:prstGeom prst="rect">
          <a:avLst/>
        </a:prstGeom>
        <a:noFill/>
        <a:ln>
          <a:noFill/>
        </a:ln>
        <a:effectLst/>
      </dsp:spPr>
      <dsp:style>
        <a:lnRef idx="0">
          <a:scrgbClr r="0" g="0" b="0"/>
        </a:lnRef>
        <a:fillRef idx="0">
          <a:scrgbClr r="0" g="0" b="0"/>
        </a:fillRef>
        <a:effectRef idx="0">
          <a:scrgbClr r="0" g="0" b="0"/>
        </a:effectRef>
        <a:fontRef idx="minor"/>
      </dsp:style>
    </dsp:sp>
    <dsp:sp modelId="{22C0E36D-DC7F-4214-9295-DBD06E494DCB}">
      <dsp:nvSpPr>
        <dsp:cNvPr id="0" name=""/>
        <dsp:cNvSpPr/>
      </dsp:nvSpPr>
      <dsp:spPr>
        <a:xfrm rot="5400000">
          <a:off x="2668445" y="1584549"/>
          <a:ext cx="1340523" cy="1166255"/>
        </a:xfrm>
        <a:prstGeom prst="hexagon">
          <a:avLst>
            <a:gd name="adj" fmla="val 2500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GB" sz="1400" kern="1200" dirty="0" smtClean="0"/>
            <a:t>Financial instrument design</a:t>
          </a:r>
          <a:endParaRPr lang="en-GB" sz="1400" kern="1200" dirty="0"/>
        </a:p>
      </dsp:txBody>
      <dsp:txXfrm rot="-5400000">
        <a:off x="2937320" y="1706313"/>
        <a:ext cx="802773" cy="922727"/>
      </dsp:txXfrm>
    </dsp:sp>
    <dsp:sp modelId="{5DDBD07D-A32A-4EAF-A056-4355B07DFDB6}">
      <dsp:nvSpPr>
        <dsp:cNvPr id="0" name=""/>
        <dsp:cNvSpPr/>
      </dsp:nvSpPr>
      <dsp:spPr>
        <a:xfrm rot="5400000">
          <a:off x="2041080" y="2722386"/>
          <a:ext cx="1340523" cy="1166255"/>
        </a:xfrm>
        <a:prstGeom prst="hexagon">
          <a:avLst>
            <a:gd name="adj" fmla="val 25000"/>
            <a:gd name="vf" fmla="val 11547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Managing and monitoring of the project, compliance, disputes</a:t>
          </a:r>
          <a:endParaRPr lang="en-GB" sz="1000" kern="1200" dirty="0"/>
        </a:p>
      </dsp:txBody>
      <dsp:txXfrm rot="-5400000">
        <a:off x="2309955" y="2844150"/>
        <a:ext cx="802773" cy="922727"/>
      </dsp:txXfrm>
    </dsp:sp>
    <dsp:sp modelId="{2827AD9D-D0E3-42F0-861D-023E0B97684F}">
      <dsp:nvSpPr>
        <dsp:cNvPr id="0" name=""/>
        <dsp:cNvSpPr/>
      </dsp:nvSpPr>
      <dsp:spPr>
        <a:xfrm>
          <a:off x="3329859" y="2903356"/>
          <a:ext cx="1496024" cy="804314"/>
        </a:xfrm>
        <a:prstGeom prst="rect">
          <a:avLst/>
        </a:prstGeom>
        <a:noFill/>
        <a:ln>
          <a:noFill/>
        </a:ln>
        <a:effectLst/>
      </dsp:spPr>
      <dsp:style>
        <a:lnRef idx="0">
          <a:scrgbClr r="0" g="0" b="0"/>
        </a:lnRef>
        <a:fillRef idx="0">
          <a:scrgbClr r="0" g="0" b="0"/>
        </a:fillRef>
        <a:effectRef idx="0">
          <a:scrgbClr r="0" g="0" b="0"/>
        </a:effectRef>
        <a:fontRef idx="minor"/>
      </dsp:style>
    </dsp:sp>
    <dsp:sp modelId="{E594D6F2-4943-45E6-89ED-E9B1F2FD60A2}">
      <dsp:nvSpPr>
        <dsp:cNvPr id="0" name=""/>
        <dsp:cNvSpPr/>
      </dsp:nvSpPr>
      <dsp:spPr>
        <a:xfrm rot="5400000">
          <a:off x="781525" y="2722386"/>
          <a:ext cx="1340523" cy="1166255"/>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Public awareness and stakeholder consultation</a:t>
          </a:r>
          <a:endParaRPr lang="en-GB" sz="1200" kern="1200" dirty="0"/>
        </a:p>
      </dsp:txBody>
      <dsp:txXfrm rot="-5400000">
        <a:off x="1050400" y="2844150"/>
        <a:ext cx="802773" cy="922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8769-63B6-4669-ADCB-E444DD558E5F}">
      <dsp:nvSpPr>
        <dsp:cNvPr id="0" name=""/>
        <dsp:cNvSpPr/>
      </dsp:nvSpPr>
      <dsp:spPr>
        <a:xfrm>
          <a:off x="6861478" y="367132"/>
          <a:ext cx="1261131" cy="1260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1F0D-CB57-4DA0-806B-4694532F655D}">
      <dsp:nvSpPr>
        <dsp:cNvPr id="0" name=""/>
        <dsp:cNvSpPr/>
      </dsp:nvSpPr>
      <dsp:spPr>
        <a:xfrm>
          <a:off x="6903943" y="409169"/>
          <a:ext cx="1177002" cy="11768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Support asset</a:t>
          </a:r>
          <a:endParaRPr lang="en-GB" sz="1400" kern="1200" dirty="0"/>
        </a:p>
      </dsp:txBody>
      <dsp:txXfrm>
        <a:off x="7072200" y="577317"/>
        <a:ext cx="840487" cy="840520"/>
      </dsp:txXfrm>
    </dsp:sp>
    <dsp:sp modelId="{CF0AF9B2-194D-450D-B867-E6F487318246}">
      <dsp:nvSpPr>
        <dsp:cNvPr id="0" name=""/>
        <dsp:cNvSpPr/>
      </dsp:nvSpPr>
      <dsp:spPr>
        <a:xfrm>
          <a:off x="6903943" y="1651255"/>
          <a:ext cx="1177002" cy="6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 Partial or full grants</a:t>
          </a:r>
          <a:endParaRPr lang="en-GB" sz="800" kern="1200" dirty="0"/>
        </a:p>
      </dsp:txBody>
      <dsp:txXfrm>
        <a:off x="6903943" y="1651255"/>
        <a:ext cx="1177002" cy="691178"/>
      </dsp:txXfrm>
    </dsp:sp>
    <dsp:sp modelId="{9EC49209-F21B-48A0-8797-4C29CAF88438}">
      <dsp:nvSpPr>
        <dsp:cNvPr id="0" name=""/>
        <dsp:cNvSpPr/>
      </dsp:nvSpPr>
      <dsp:spPr>
        <a:xfrm rot="2700000">
          <a:off x="5558771" y="366990"/>
          <a:ext cx="1260953" cy="126095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B7B4-6F34-411F-976E-F3D95A4C3C46}">
      <dsp:nvSpPr>
        <dsp:cNvPr id="0" name=""/>
        <dsp:cNvSpPr/>
      </dsp:nvSpPr>
      <dsp:spPr>
        <a:xfrm>
          <a:off x="5601148" y="409169"/>
          <a:ext cx="1177002" cy="11768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Support service</a:t>
          </a:r>
          <a:endParaRPr lang="en-GB" sz="1400" kern="1200" dirty="0"/>
        </a:p>
      </dsp:txBody>
      <dsp:txXfrm>
        <a:off x="5769405" y="577317"/>
        <a:ext cx="840487" cy="840520"/>
      </dsp:txXfrm>
    </dsp:sp>
    <dsp:sp modelId="{D1528A3E-6E49-4DFC-AE79-5A996E8FE734}">
      <dsp:nvSpPr>
        <dsp:cNvPr id="0" name=""/>
        <dsp:cNvSpPr/>
      </dsp:nvSpPr>
      <dsp:spPr>
        <a:xfrm>
          <a:off x="5601148" y="1651255"/>
          <a:ext cx="1177002" cy="6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 Subsidy</a:t>
          </a:r>
          <a:endParaRPr lang="en-GB" sz="800" kern="1200" dirty="0"/>
        </a:p>
        <a:p>
          <a:pPr marL="57150" lvl="1" indent="-57150" algn="l" defTabSz="355600">
            <a:lnSpc>
              <a:spcPct val="90000"/>
            </a:lnSpc>
            <a:spcBef>
              <a:spcPct val="0"/>
            </a:spcBef>
            <a:spcAft>
              <a:spcPct val="15000"/>
            </a:spcAft>
            <a:buChar char="••"/>
          </a:pPr>
          <a:r>
            <a:rPr lang="en-US" sz="800" kern="1200" dirty="0" smtClean="0"/>
            <a:t>Feed in tariff</a:t>
          </a:r>
          <a:endParaRPr lang="en-GB" sz="800" kern="1200" dirty="0"/>
        </a:p>
      </dsp:txBody>
      <dsp:txXfrm>
        <a:off x="5601148" y="1651255"/>
        <a:ext cx="1177002" cy="691178"/>
      </dsp:txXfrm>
    </dsp:sp>
    <dsp:sp modelId="{9E504D9F-5D51-4A60-9D37-815920632DBC}">
      <dsp:nvSpPr>
        <dsp:cNvPr id="0" name=""/>
        <dsp:cNvSpPr/>
      </dsp:nvSpPr>
      <dsp:spPr>
        <a:xfrm rot="2700000">
          <a:off x="4255976" y="366990"/>
          <a:ext cx="1260953" cy="126095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F36B-B3C5-420C-8EF3-9419F01311DD}">
      <dsp:nvSpPr>
        <dsp:cNvPr id="0" name=""/>
        <dsp:cNvSpPr/>
      </dsp:nvSpPr>
      <dsp:spPr>
        <a:xfrm>
          <a:off x="4298352" y="409169"/>
          <a:ext cx="1177002" cy="11768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Support finance</a:t>
          </a:r>
          <a:endParaRPr lang="en-GB" sz="1400" kern="1200" dirty="0"/>
        </a:p>
      </dsp:txBody>
      <dsp:txXfrm>
        <a:off x="4466610" y="577317"/>
        <a:ext cx="840487" cy="840520"/>
      </dsp:txXfrm>
    </dsp:sp>
    <dsp:sp modelId="{16C65DF5-4A9D-4622-9E46-D8FEC5D6EE4A}">
      <dsp:nvSpPr>
        <dsp:cNvPr id="0" name=""/>
        <dsp:cNvSpPr/>
      </dsp:nvSpPr>
      <dsp:spPr>
        <a:xfrm>
          <a:off x="4298352" y="1651255"/>
          <a:ext cx="1177002" cy="6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 Concessional loan</a:t>
          </a:r>
          <a:endParaRPr lang="en-GB" sz="800" kern="1200" dirty="0"/>
        </a:p>
        <a:p>
          <a:pPr marL="57150" lvl="1" indent="-57150" algn="l" defTabSz="355600">
            <a:lnSpc>
              <a:spcPct val="90000"/>
            </a:lnSpc>
            <a:spcBef>
              <a:spcPct val="0"/>
            </a:spcBef>
            <a:spcAft>
              <a:spcPct val="15000"/>
            </a:spcAft>
            <a:buChar char="••"/>
          </a:pPr>
          <a:r>
            <a:rPr lang="en-US" sz="800" kern="1200" dirty="0" smtClean="0"/>
            <a:t>Public equity</a:t>
          </a:r>
          <a:endParaRPr lang="en-GB" sz="800" kern="1200" dirty="0"/>
        </a:p>
        <a:p>
          <a:pPr marL="57150" lvl="1" indent="-57150" algn="l" defTabSz="355600">
            <a:lnSpc>
              <a:spcPct val="90000"/>
            </a:lnSpc>
            <a:spcBef>
              <a:spcPct val="0"/>
            </a:spcBef>
            <a:spcAft>
              <a:spcPct val="15000"/>
            </a:spcAft>
            <a:buChar char="••"/>
          </a:pPr>
          <a:r>
            <a:rPr lang="en-US" sz="800" kern="1200" dirty="0" smtClean="0"/>
            <a:t>Tax holiday</a:t>
          </a:r>
          <a:endParaRPr lang="en-GB" sz="800" kern="1200" dirty="0"/>
        </a:p>
        <a:p>
          <a:pPr marL="57150" lvl="1" indent="-57150" algn="l" defTabSz="355600">
            <a:lnSpc>
              <a:spcPct val="90000"/>
            </a:lnSpc>
            <a:spcBef>
              <a:spcPct val="0"/>
            </a:spcBef>
            <a:spcAft>
              <a:spcPct val="15000"/>
            </a:spcAft>
            <a:buChar char="••"/>
          </a:pPr>
          <a:r>
            <a:rPr lang="en-GB" sz="800" kern="1200" dirty="0" smtClean="0"/>
            <a:t>Fiscal incentives (depreciation rules)</a:t>
          </a:r>
          <a:endParaRPr lang="en-GB" sz="800" kern="1200" dirty="0"/>
        </a:p>
      </dsp:txBody>
      <dsp:txXfrm>
        <a:off x="4298352" y="1651255"/>
        <a:ext cx="1177002" cy="691178"/>
      </dsp:txXfrm>
    </dsp:sp>
    <dsp:sp modelId="{AA06F65F-DD4E-43A3-8768-143A96A5D1B8}">
      <dsp:nvSpPr>
        <dsp:cNvPr id="0" name=""/>
        <dsp:cNvSpPr/>
      </dsp:nvSpPr>
      <dsp:spPr>
        <a:xfrm rot="2700000">
          <a:off x="2953181" y="366990"/>
          <a:ext cx="1260953" cy="126095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80645-3A98-4942-AEF3-0DD69572CAE1}">
      <dsp:nvSpPr>
        <dsp:cNvPr id="0" name=""/>
        <dsp:cNvSpPr/>
      </dsp:nvSpPr>
      <dsp:spPr>
        <a:xfrm>
          <a:off x="2995557" y="409169"/>
          <a:ext cx="1177002" cy="11768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Guarantee</a:t>
          </a:r>
          <a:endParaRPr lang="en-GB" sz="1400" kern="1200" dirty="0"/>
        </a:p>
      </dsp:txBody>
      <dsp:txXfrm>
        <a:off x="3163014" y="577317"/>
        <a:ext cx="840487" cy="840520"/>
      </dsp:txXfrm>
    </dsp:sp>
    <dsp:sp modelId="{4684357D-C4FC-4024-A23A-4C999F42C776}">
      <dsp:nvSpPr>
        <dsp:cNvPr id="0" name=""/>
        <dsp:cNvSpPr/>
      </dsp:nvSpPr>
      <dsp:spPr>
        <a:xfrm>
          <a:off x="2995557" y="1651255"/>
          <a:ext cx="1177002" cy="6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Partial credit guarantee</a:t>
          </a:r>
          <a:endParaRPr lang="en-GB" sz="800" kern="1200" dirty="0"/>
        </a:p>
        <a:p>
          <a:pPr marL="57150" lvl="1" indent="-57150" algn="l" defTabSz="355600">
            <a:lnSpc>
              <a:spcPct val="90000"/>
            </a:lnSpc>
            <a:spcBef>
              <a:spcPct val="0"/>
            </a:spcBef>
            <a:spcAft>
              <a:spcPct val="15000"/>
            </a:spcAft>
            <a:buChar char="••"/>
          </a:pPr>
          <a:r>
            <a:rPr lang="en-US" sz="800" kern="1200" dirty="0" smtClean="0"/>
            <a:t>Political risk guarantee</a:t>
          </a:r>
          <a:endParaRPr lang="en-GB" sz="800" kern="1200" dirty="0"/>
        </a:p>
        <a:p>
          <a:pPr marL="57150" lvl="1" indent="-57150" algn="l" defTabSz="355600">
            <a:lnSpc>
              <a:spcPct val="90000"/>
            </a:lnSpc>
            <a:spcBef>
              <a:spcPct val="0"/>
            </a:spcBef>
            <a:spcAft>
              <a:spcPct val="15000"/>
            </a:spcAft>
            <a:buChar char="••"/>
          </a:pPr>
          <a:r>
            <a:rPr lang="en-GB" sz="800" kern="1200" dirty="0" smtClean="0"/>
            <a:t>Risk cover instruments</a:t>
          </a:r>
          <a:endParaRPr lang="en-GB" sz="800" kern="1200" dirty="0"/>
        </a:p>
      </dsp:txBody>
      <dsp:txXfrm>
        <a:off x="2995557" y="1651255"/>
        <a:ext cx="1177002" cy="691178"/>
      </dsp:txXfrm>
    </dsp:sp>
    <dsp:sp modelId="{998F6731-124D-49D7-8C07-D842297CA5AA}">
      <dsp:nvSpPr>
        <dsp:cNvPr id="0" name=""/>
        <dsp:cNvSpPr/>
      </dsp:nvSpPr>
      <dsp:spPr>
        <a:xfrm rot="2700000">
          <a:off x="1650386" y="366990"/>
          <a:ext cx="1260953" cy="126095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3F1B-286B-4C4D-85CE-DDF63A850B2E}">
      <dsp:nvSpPr>
        <dsp:cNvPr id="0" name=""/>
        <dsp:cNvSpPr/>
      </dsp:nvSpPr>
      <dsp:spPr>
        <a:xfrm>
          <a:off x="1692762" y="409169"/>
          <a:ext cx="1177002" cy="11768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Regulation</a:t>
          </a:r>
          <a:endParaRPr lang="en-GB" sz="1400" kern="1200" dirty="0"/>
        </a:p>
      </dsp:txBody>
      <dsp:txXfrm>
        <a:off x="1860219" y="577317"/>
        <a:ext cx="840487" cy="840520"/>
      </dsp:txXfrm>
    </dsp:sp>
    <dsp:sp modelId="{CFE9F753-9DBE-47FF-ACEE-9B239314DE87}">
      <dsp:nvSpPr>
        <dsp:cNvPr id="0" name=""/>
        <dsp:cNvSpPr/>
      </dsp:nvSpPr>
      <dsp:spPr>
        <a:xfrm>
          <a:off x="1692762" y="1651255"/>
          <a:ext cx="1177002" cy="6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Improved contractual protection</a:t>
          </a:r>
          <a:endParaRPr lang="en-GB" sz="800" kern="1200" dirty="0"/>
        </a:p>
        <a:p>
          <a:pPr marL="57150" lvl="1" indent="-57150" algn="l" defTabSz="355600">
            <a:lnSpc>
              <a:spcPct val="90000"/>
            </a:lnSpc>
            <a:spcBef>
              <a:spcPct val="0"/>
            </a:spcBef>
            <a:spcAft>
              <a:spcPct val="15000"/>
            </a:spcAft>
            <a:buChar char="••"/>
          </a:pPr>
          <a:r>
            <a:rPr lang="en-GB" sz="800" kern="1200" dirty="0" smtClean="0"/>
            <a:t>Technology standards</a:t>
          </a:r>
          <a:endParaRPr lang="en-GB" sz="800" kern="1200" dirty="0"/>
        </a:p>
        <a:p>
          <a:pPr marL="57150" lvl="1" indent="-57150" algn="l" defTabSz="355600">
            <a:lnSpc>
              <a:spcPct val="90000"/>
            </a:lnSpc>
            <a:spcBef>
              <a:spcPct val="0"/>
            </a:spcBef>
            <a:spcAft>
              <a:spcPct val="15000"/>
            </a:spcAft>
            <a:buChar char="••"/>
          </a:pPr>
          <a:r>
            <a:rPr lang="en-GB" sz="800" kern="1200" dirty="0" smtClean="0"/>
            <a:t>Targets</a:t>
          </a:r>
          <a:endParaRPr lang="en-GB" sz="800" kern="1200" dirty="0"/>
        </a:p>
      </dsp:txBody>
      <dsp:txXfrm>
        <a:off x="1692762" y="1651255"/>
        <a:ext cx="1177002" cy="691178"/>
      </dsp:txXfrm>
    </dsp:sp>
    <dsp:sp modelId="{167E4725-0E0B-44C0-9B26-B6FB9367F3A6}">
      <dsp:nvSpPr>
        <dsp:cNvPr id="0" name=""/>
        <dsp:cNvSpPr/>
      </dsp:nvSpPr>
      <dsp:spPr>
        <a:xfrm rot="2700000">
          <a:off x="347591" y="366990"/>
          <a:ext cx="1260953" cy="126095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5E1FE-BA9B-4AF1-862A-D14B97B29639}">
      <dsp:nvSpPr>
        <dsp:cNvPr id="0" name=""/>
        <dsp:cNvSpPr/>
      </dsp:nvSpPr>
      <dsp:spPr>
        <a:xfrm>
          <a:off x="389166" y="409169"/>
          <a:ext cx="1177002" cy="117681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Cap. build. and inform </a:t>
          </a:r>
          <a:endParaRPr lang="en-GB" sz="1400" kern="1200" dirty="0"/>
        </a:p>
      </dsp:txBody>
      <dsp:txXfrm>
        <a:off x="557423" y="577317"/>
        <a:ext cx="840487" cy="840520"/>
      </dsp:txXfrm>
    </dsp:sp>
    <dsp:sp modelId="{D437091B-E733-429E-B3B4-3BFCA0860C47}">
      <dsp:nvSpPr>
        <dsp:cNvPr id="0" name=""/>
        <dsp:cNvSpPr/>
      </dsp:nvSpPr>
      <dsp:spPr>
        <a:xfrm>
          <a:off x="389166" y="1651255"/>
          <a:ext cx="1177002" cy="6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Awareness raising</a:t>
          </a:r>
          <a:endParaRPr lang="en-GB" sz="800" kern="1200" dirty="0"/>
        </a:p>
        <a:p>
          <a:pPr marL="57150" lvl="1" indent="-57150" algn="l" defTabSz="355600">
            <a:lnSpc>
              <a:spcPct val="90000"/>
            </a:lnSpc>
            <a:spcBef>
              <a:spcPct val="0"/>
            </a:spcBef>
            <a:spcAft>
              <a:spcPct val="15000"/>
            </a:spcAft>
            <a:buChar char="••"/>
          </a:pPr>
          <a:r>
            <a:rPr lang="en-US" sz="800" kern="1200" dirty="0" smtClean="0"/>
            <a:t>Guidelines</a:t>
          </a:r>
          <a:endParaRPr lang="en-GB" sz="800" kern="1200" dirty="0"/>
        </a:p>
        <a:p>
          <a:pPr marL="57150" lvl="1" indent="-57150" algn="l" defTabSz="355600">
            <a:lnSpc>
              <a:spcPct val="90000"/>
            </a:lnSpc>
            <a:spcBef>
              <a:spcPct val="0"/>
            </a:spcBef>
            <a:spcAft>
              <a:spcPct val="15000"/>
            </a:spcAft>
            <a:buChar char="••"/>
          </a:pPr>
          <a:r>
            <a:rPr lang="en-US" sz="800" kern="1200" dirty="0" smtClean="0"/>
            <a:t>Decision tools</a:t>
          </a:r>
          <a:endParaRPr lang="en-GB" sz="800" kern="1200" dirty="0"/>
        </a:p>
      </dsp:txBody>
      <dsp:txXfrm>
        <a:off x="389166" y="1651255"/>
        <a:ext cx="1177002" cy="691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8769-63B6-4669-ADCB-E444DD558E5F}">
      <dsp:nvSpPr>
        <dsp:cNvPr id="0" name=""/>
        <dsp:cNvSpPr/>
      </dsp:nvSpPr>
      <dsp:spPr>
        <a:xfrm>
          <a:off x="7312696" y="348129"/>
          <a:ext cx="922533" cy="9223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1F0D-CB57-4DA0-806B-4694532F655D}">
      <dsp:nvSpPr>
        <dsp:cNvPr id="0" name=""/>
        <dsp:cNvSpPr/>
      </dsp:nvSpPr>
      <dsp:spPr>
        <a:xfrm>
          <a:off x="7343760"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asset</a:t>
          </a:r>
          <a:endParaRPr lang="en-GB" sz="1000" kern="1200" dirty="0"/>
        </a:p>
      </dsp:txBody>
      <dsp:txXfrm>
        <a:off x="7466842" y="501883"/>
        <a:ext cx="614826" cy="614851"/>
      </dsp:txXfrm>
    </dsp:sp>
    <dsp:sp modelId="{9EC49209-F21B-48A0-8797-4C29CAF88438}">
      <dsp:nvSpPr>
        <dsp:cNvPr id="0" name=""/>
        <dsp:cNvSpPr/>
      </dsp:nvSpPr>
      <dsp:spPr>
        <a:xfrm rot="2700000">
          <a:off x="6359750"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B7B4-6F34-411F-976E-F3D95A4C3C46}">
      <dsp:nvSpPr>
        <dsp:cNvPr id="0" name=""/>
        <dsp:cNvSpPr/>
      </dsp:nvSpPr>
      <dsp:spPr>
        <a:xfrm>
          <a:off x="6390749"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service</a:t>
          </a:r>
          <a:endParaRPr lang="en-GB" sz="1000" kern="1200" dirty="0"/>
        </a:p>
      </dsp:txBody>
      <dsp:txXfrm>
        <a:off x="6513831" y="501883"/>
        <a:ext cx="614826" cy="614851"/>
      </dsp:txXfrm>
    </dsp:sp>
    <dsp:sp modelId="{9E504D9F-5D51-4A60-9D37-815920632DBC}">
      <dsp:nvSpPr>
        <dsp:cNvPr id="0" name=""/>
        <dsp:cNvSpPr/>
      </dsp:nvSpPr>
      <dsp:spPr>
        <a:xfrm rot="2700000">
          <a:off x="5406739"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F36B-B3C5-420C-8EF3-9419F01311DD}">
      <dsp:nvSpPr>
        <dsp:cNvPr id="0" name=""/>
        <dsp:cNvSpPr/>
      </dsp:nvSpPr>
      <dsp:spPr>
        <a:xfrm>
          <a:off x="543773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finance</a:t>
          </a:r>
          <a:endParaRPr lang="en-GB" sz="1000" kern="1200" dirty="0"/>
        </a:p>
      </dsp:txBody>
      <dsp:txXfrm>
        <a:off x="5560820" y="501883"/>
        <a:ext cx="614826" cy="614851"/>
      </dsp:txXfrm>
    </dsp:sp>
    <dsp:sp modelId="{AA06F65F-DD4E-43A3-8768-143A96A5D1B8}">
      <dsp:nvSpPr>
        <dsp:cNvPr id="0" name=""/>
        <dsp:cNvSpPr/>
      </dsp:nvSpPr>
      <dsp:spPr>
        <a:xfrm rot="2700000">
          <a:off x="4453728"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80645-3A98-4942-AEF3-0DD69572CAE1}">
      <dsp:nvSpPr>
        <dsp:cNvPr id="0" name=""/>
        <dsp:cNvSpPr/>
      </dsp:nvSpPr>
      <dsp:spPr>
        <a:xfrm>
          <a:off x="4484727"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Guarantee</a:t>
          </a:r>
          <a:endParaRPr lang="en-GB" sz="1000" kern="1200" dirty="0"/>
        </a:p>
      </dsp:txBody>
      <dsp:txXfrm>
        <a:off x="4607223" y="501883"/>
        <a:ext cx="614826" cy="614851"/>
      </dsp:txXfrm>
    </dsp:sp>
    <dsp:sp modelId="{998F6731-124D-49D7-8C07-D842297CA5AA}">
      <dsp:nvSpPr>
        <dsp:cNvPr id="0" name=""/>
        <dsp:cNvSpPr/>
      </dsp:nvSpPr>
      <dsp:spPr>
        <a:xfrm rot="2700000">
          <a:off x="3500717"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3F1B-286B-4C4D-85CE-DDF63A850B2E}">
      <dsp:nvSpPr>
        <dsp:cNvPr id="0" name=""/>
        <dsp:cNvSpPr/>
      </dsp:nvSpPr>
      <dsp:spPr>
        <a:xfrm>
          <a:off x="3531715"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Regulation</a:t>
          </a:r>
          <a:endParaRPr lang="en-GB" sz="1000" kern="1200" dirty="0"/>
        </a:p>
      </dsp:txBody>
      <dsp:txXfrm>
        <a:off x="3654212" y="501883"/>
        <a:ext cx="614826" cy="614851"/>
      </dsp:txXfrm>
    </dsp:sp>
    <dsp:sp modelId="{167E4725-0E0B-44C0-9B26-B6FB9367F3A6}">
      <dsp:nvSpPr>
        <dsp:cNvPr id="0" name=""/>
        <dsp:cNvSpPr/>
      </dsp:nvSpPr>
      <dsp:spPr>
        <a:xfrm rot="2700000">
          <a:off x="2547706"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5E1FE-BA9B-4AF1-862A-D14B97B29639}">
      <dsp:nvSpPr>
        <dsp:cNvPr id="0" name=""/>
        <dsp:cNvSpPr/>
      </dsp:nvSpPr>
      <dsp:spPr>
        <a:xfrm>
          <a:off x="257811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Cap. build. and inform </a:t>
          </a:r>
          <a:endParaRPr lang="en-GB" sz="1000" kern="1200" dirty="0"/>
        </a:p>
      </dsp:txBody>
      <dsp:txXfrm>
        <a:off x="2701201" y="501883"/>
        <a:ext cx="614826" cy="6148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8769-63B6-4669-ADCB-E444DD558E5F}">
      <dsp:nvSpPr>
        <dsp:cNvPr id="0" name=""/>
        <dsp:cNvSpPr/>
      </dsp:nvSpPr>
      <dsp:spPr>
        <a:xfrm>
          <a:off x="7312696" y="348129"/>
          <a:ext cx="922533" cy="9223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1F0D-CB57-4DA0-806B-4694532F655D}">
      <dsp:nvSpPr>
        <dsp:cNvPr id="0" name=""/>
        <dsp:cNvSpPr/>
      </dsp:nvSpPr>
      <dsp:spPr>
        <a:xfrm>
          <a:off x="7343760"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asset</a:t>
          </a:r>
          <a:endParaRPr lang="en-GB" sz="1000" kern="1200" dirty="0"/>
        </a:p>
      </dsp:txBody>
      <dsp:txXfrm>
        <a:off x="7466842" y="501883"/>
        <a:ext cx="614826" cy="614851"/>
      </dsp:txXfrm>
    </dsp:sp>
    <dsp:sp modelId="{9EC49209-F21B-48A0-8797-4C29CAF88438}">
      <dsp:nvSpPr>
        <dsp:cNvPr id="0" name=""/>
        <dsp:cNvSpPr/>
      </dsp:nvSpPr>
      <dsp:spPr>
        <a:xfrm rot="2700000">
          <a:off x="6359750"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B7B4-6F34-411F-976E-F3D95A4C3C46}">
      <dsp:nvSpPr>
        <dsp:cNvPr id="0" name=""/>
        <dsp:cNvSpPr/>
      </dsp:nvSpPr>
      <dsp:spPr>
        <a:xfrm>
          <a:off x="6390749"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service</a:t>
          </a:r>
          <a:endParaRPr lang="en-GB" sz="1000" kern="1200" dirty="0"/>
        </a:p>
      </dsp:txBody>
      <dsp:txXfrm>
        <a:off x="6513831" y="501883"/>
        <a:ext cx="614826" cy="614851"/>
      </dsp:txXfrm>
    </dsp:sp>
    <dsp:sp modelId="{9E504D9F-5D51-4A60-9D37-815920632DBC}">
      <dsp:nvSpPr>
        <dsp:cNvPr id="0" name=""/>
        <dsp:cNvSpPr/>
      </dsp:nvSpPr>
      <dsp:spPr>
        <a:xfrm rot="2700000">
          <a:off x="5406739"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F36B-B3C5-420C-8EF3-9419F01311DD}">
      <dsp:nvSpPr>
        <dsp:cNvPr id="0" name=""/>
        <dsp:cNvSpPr/>
      </dsp:nvSpPr>
      <dsp:spPr>
        <a:xfrm>
          <a:off x="543773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finance</a:t>
          </a:r>
          <a:endParaRPr lang="en-GB" sz="1000" kern="1200" dirty="0"/>
        </a:p>
      </dsp:txBody>
      <dsp:txXfrm>
        <a:off x="5560820" y="501883"/>
        <a:ext cx="614826" cy="614851"/>
      </dsp:txXfrm>
    </dsp:sp>
    <dsp:sp modelId="{AA06F65F-DD4E-43A3-8768-143A96A5D1B8}">
      <dsp:nvSpPr>
        <dsp:cNvPr id="0" name=""/>
        <dsp:cNvSpPr/>
      </dsp:nvSpPr>
      <dsp:spPr>
        <a:xfrm rot="2700000">
          <a:off x="4453728"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80645-3A98-4942-AEF3-0DD69572CAE1}">
      <dsp:nvSpPr>
        <dsp:cNvPr id="0" name=""/>
        <dsp:cNvSpPr/>
      </dsp:nvSpPr>
      <dsp:spPr>
        <a:xfrm>
          <a:off x="4484727"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Guarantee</a:t>
          </a:r>
          <a:endParaRPr lang="en-GB" sz="1000" kern="1200" dirty="0"/>
        </a:p>
      </dsp:txBody>
      <dsp:txXfrm>
        <a:off x="4607223" y="501883"/>
        <a:ext cx="614826" cy="614851"/>
      </dsp:txXfrm>
    </dsp:sp>
    <dsp:sp modelId="{998F6731-124D-49D7-8C07-D842297CA5AA}">
      <dsp:nvSpPr>
        <dsp:cNvPr id="0" name=""/>
        <dsp:cNvSpPr/>
      </dsp:nvSpPr>
      <dsp:spPr>
        <a:xfrm rot="2700000">
          <a:off x="3500717"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3F1B-286B-4C4D-85CE-DDF63A850B2E}">
      <dsp:nvSpPr>
        <dsp:cNvPr id="0" name=""/>
        <dsp:cNvSpPr/>
      </dsp:nvSpPr>
      <dsp:spPr>
        <a:xfrm>
          <a:off x="3531715"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Regulation</a:t>
          </a:r>
          <a:endParaRPr lang="en-GB" sz="1000" kern="1200" dirty="0"/>
        </a:p>
      </dsp:txBody>
      <dsp:txXfrm>
        <a:off x="3654212" y="501883"/>
        <a:ext cx="614826" cy="614851"/>
      </dsp:txXfrm>
    </dsp:sp>
    <dsp:sp modelId="{167E4725-0E0B-44C0-9B26-B6FB9367F3A6}">
      <dsp:nvSpPr>
        <dsp:cNvPr id="0" name=""/>
        <dsp:cNvSpPr/>
      </dsp:nvSpPr>
      <dsp:spPr>
        <a:xfrm rot="2700000">
          <a:off x="2547706"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5E1FE-BA9B-4AF1-862A-D14B97B29639}">
      <dsp:nvSpPr>
        <dsp:cNvPr id="0" name=""/>
        <dsp:cNvSpPr/>
      </dsp:nvSpPr>
      <dsp:spPr>
        <a:xfrm>
          <a:off x="257811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Cap. build. and inform </a:t>
          </a:r>
          <a:endParaRPr lang="en-GB" sz="1000" kern="1200" dirty="0"/>
        </a:p>
      </dsp:txBody>
      <dsp:txXfrm>
        <a:off x="2701201" y="501883"/>
        <a:ext cx="614826" cy="614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8769-63B6-4669-ADCB-E444DD558E5F}">
      <dsp:nvSpPr>
        <dsp:cNvPr id="0" name=""/>
        <dsp:cNvSpPr/>
      </dsp:nvSpPr>
      <dsp:spPr>
        <a:xfrm>
          <a:off x="7312696" y="348129"/>
          <a:ext cx="922533" cy="9223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1F0D-CB57-4DA0-806B-4694532F655D}">
      <dsp:nvSpPr>
        <dsp:cNvPr id="0" name=""/>
        <dsp:cNvSpPr/>
      </dsp:nvSpPr>
      <dsp:spPr>
        <a:xfrm>
          <a:off x="7343760"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asset</a:t>
          </a:r>
          <a:endParaRPr lang="en-GB" sz="1000" kern="1200" dirty="0"/>
        </a:p>
      </dsp:txBody>
      <dsp:txXfrm>
        <a:off x="7466842" y="501883"/>
        <a:ext cx="614826" cy="614851"/>
      </dsp:txXfrm>
    </dsp:sp>
    <dsp:sp modelId="{9EC49209-F21B-48A0-8797-4C29CAF88438}">
      <dsp:nvSpPr>
        <dsp:cNvPr id="0" name=""/>
        <dsp:cNvSpPr/>
      </dsp:nvSpPr>
      <dsp:spPr>
        <a:xfrm rot="2700000">
          <a:off x="6359750"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B7B4-6F34-411F-976E-F3D95A4C3C46}">
      <dsp:nvSpPr>
        <dsp:cNvPr id="0" name=""/>
        <dsp:cNvSpPr/>
      </dsp:nvSpPr>
      <dsp:spPr>
        <a:xfrm>
          <a:off x="6390749"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service</a:t>
          </a:r>
          <a:endParaRPr lang="en-GB" sz="1000" kern="1200" dirty="0"/>
        </a:p>
      </dsp:txBody>
      <dsp:txXfrm>
        <a:off x="6513831" y="501883"/>
        <a:ext cx="614826" cy="614851"/>
      </dsp:txXfrm>
    </dsp:sp>
    <dsp:sp modelId="{9E504D9F-5D51-4A60-9D37-815920632DBC}">
      <dsp:nvSpPr>
        <dsp:cNvPr id="0" name=""/>
        <dsp:cNvSpPr/>
      </dsp:nvSpPr>
      <dsp:spPr>
        <a:xfrm rot="2700000">
          <a:off x="5406739"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F36B-B3C5-420C-8EF3-9419F01311DD}">
      <dsp:nvSpPr>
        <dsp:cNvPr id="0" name=""/>
        <dsp:cNvSpPr/>
      </dsp:nvSpPr>
      <dsp:spPr>
        <a:xfrm>
          <a:off x="543773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finance</a:t>
          </a:r>
          <a:endParaRPr lang="en-GB" sz="1000" kern="1200" dirty="0"/>
        </a:p>
      </dsp:txBody>
      <dsp:txXfrm>
        <a:off x="5560820" y="501883"/>
        <a:ext cx="614826" cy="614851"/>
      </dsp:txXfrm>
    </dsp:sp>
    <dsp:sp modelId="{AA06F65F-DD4E-43A3-8768-143A96A5D1B8}">
      <dsp:nvSpPr>
        <dsp:cNvPr id="0" name=""/>
        <dsp:cNvSpPr/>
      </dsp:nvSpPr>
      <dsp:spPr>
        <a:xfrm rot="2700000">
          <a:off x="4453728"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80645-3A98-4942-AEF3-0DD69572CAE1}">
      <dsp:nvSpPr>
        <dsp:cNvPr id="0" name=""/>
        <dsp:cNvSpPr/>
      </dsp:nvSpPr>
      <dsp:spPr>
        <a:xfrm>
          <a:off x="4484727"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Guarantee</a:t>
          </a:r>
          <a:endParaRPr lang="en-GB" sz="1000" kern="1200" dirty="0"/>
        </a:p>
      </dsp:txBody>
      <dsp:txXfrm>
        <a:off x="4607223" y="501883"/>
        <a:ext cx="614826" cy="614851"/>
      </dsp:txXfrm>
    </dsp:sp>
    <dsp:sp modelId="{998F6731-124D-49D7-8C07-D842297CA5AA}">
      <dsp:nvSpPr>
        <dsp:cNvPr id="0" name=""/>
        <dsp:cNvSpPr/>
      </dsp:nvSpPr>
      <dsp:spPr>
        <a:xfrm rot="2700000">
          <a:off x="3500717"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3F1B-286B-4C4D-85CE-DDF63A850B2E}">
      <dsp:nvSpPr>
        <dsp:cNvPr id="0" name=""/>
        <dsp:cNvSpPr/>
      </dsp:nvSpPr>
      <dsp:spPr>
        <a:xfrm>
          <a:off x="3531715"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Regulation</a:t>
          </a:r>
          <a:endParaRPr lang="en-GB" sz="1000" kern="1200" dirty="0"/>
        </a:p>
      </dsp:txBody>
      <dsp:txXfrm>
        <a:off x="3654212" y="501883"/>
        <a:ext cx="614826" cy="614851"/>
      </dsp:txXfrm>
    </dsp:sp>
    <dsp:sp modelId="{167E4725-0E0B-44C0-9B26-B6FB9367F3A6}">
      <dsp:nvSpPr>
        <dsp:cNvPr id="0" name=""/>
        <dsp:cNvSpPr/>
      </dsp:nvSpPr>
      <dsp:spPr>
        <a:xfrm rot="2700000">
          <a:off x="2547706"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5E1FE-BA9B-4AF1-862A-D14B97B29639}">
      <dsp:nvSpPr>
        <dsp:cNvPr id="0" name=""/>
        <dsp:cNvSpPr/>
      </dsp:nvSpPr>
      <dsp:spPr>
        <a:xfrm>
          <a:off x="257811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Cap. build. and inform </a:t>
          </a:r>
          <a:endParaRPr lang="en-GB" sz="1000" kern="1200" dirty="0"/>
        </a:p>
      </dsp:txBody>
      <dsp:txXfrm>
        <a:off x="2701201" y="501883"/>
        <a:ext cx="614826" cy="6148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8769-63B6-4669-ADCB-E444DD558E5F}">
      <dsp:nvSpPr>
        <dsp:cNvPr id="0" name=""/>
        <dsp:cNvSpPr/>
      </dsp:nvSpPr>
      <dsp:spPr>
        <a:xfrm>
          <a:off x="7312696" y="348129"/>
          <a:ext cx="922533" cy="9223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1F0D-CB57-4DA0-806B-4694532F655D}">
      <dsp:nvSpPr>
        <dsp:cNvPr id="0" name=""/>
        <dsp:cNvSpPr/>
      </dsp:nvSpPr>
      <dsp:spPr>
        <a:xfrm>
          <a:off x="7343760"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asset</a:t>
          </a:r>
          <a:endParaRPr lang="en-GB" sz="1000" kern="1200" dirty="0"/>
        </a:p>
      </dsp:txBody>
      <dsp:txXfrm>
        <a:off x="7466842" y="501883"/>
        <a:ext cx="614826" cy="614851"/>
      </dsp:txXfrm>
    </dsp:sp>
    <dsp:sp modelId="{9EC49209-F21B-48A0-8797-4C29CAF88438}">
      <dsp:nvSpPr>
        <dsp:cNvPr id="0" name=""/>
        <dsp:cNvSpPr/>
      </dsp:nvSpPr>
      <dsp:spPr>
        <a:xfrm rot="2700000">
          <a:off x="6359750"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B7B4-6F34-411F-976E-F3D95A4C3C46}">
      <dsp:nvSpPr>
        <dsp:cNvPr id="0" name=""/>
        <dsp:cNvSpPr/>
      </dsp:nvSpPr>
      <dsp:spPr>
        <a:xfrm>
          <a:off x="6390749"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service</a:t>
          </a:r>
          <a:endParaRPr lang="en-GB" sz="1000" kern="1200" dirty="0"/>
        </a:p>
      </dsp:txBody>
      <dsp:txXfrm>
        <a:off x="6513831" y="501883"/>
        <a:ext cx="614826" cy="614851"/>
      </dsp:txXfrm>
    </dsp:sp>
    <dsp:sp modelId="{9E504D9F-5D51-4A60-9D37-815920632DBC}">
      <dsp:nvSpPr>
        <dsp:cNvPr id="0" name=""/>
        <dsp:cNvSpPr/>
      </dsp:nvSpPr>
      <dsp:spPr>
        <a:xfrm rot="2700000">
          <a:off x="5406739"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F36B-B3C5-420C-8EF3-9419F01311DD}">
      <dsp:nvSpPr>
        <dsp:cNvPr id="0" name=""/>
        <dsp:cNvSpPr/>
      </dsp:nvSpPr>
      <dsp:spPr>
        <a:xfrm>
          <a:off x="543773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finance</a:t>
          </a:r>
          <a:endParaRPr lang="en-GB" sz="1000" kern="1200" dirty="0"/>
        </a:p>
      </dsp:txBody>
      <dsp:txXfrm>
        <a:off x="5560820" y="501883"/>
        <a:ext cx="614826" cy="614851"/>
      </dsp:txXfrm>
    </dsp:sp>
    <dsp:sp modelId="{AA06F65F-DD4E-43A3-8768-143A96A5D1B8}">
      <dsp:nvSpPr>
        <dsp:cNvPr id="0" name=""/>
        <dsp:cNvSpPr/>
      </dsp:nvSpPr>
      <dsp:spPr>
        <a:xfrm rot="2700000">
          <a:off x="4453728"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80645-3A98-4942-AEF3-0DD69572CAE1}">
      <dsp:nvSpPr>
        <dsp:cNvPr id="0" name=""/>
        <dsp:cNvSpPr/>
      </dsp:nvSpPr>
      <dsp:spPr>
        <a:xfrm>
          <a:off x="4484727"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Guarantee</a:t>
          </a:r>
          <a:endParaRPr lang="en-GB" sz="1000" kern="1200" dirty="0"/>
        </a:p>
      </dsp:txBody>
      <dsp:txXfrm>
        <a:off x="4607223" y="501883"/>
        <a:ext cx="614826" cy="614851"/>
      </dsp:txXfrm>
    </dsp:sp>
    <dsp:sp modelId="{998F6731-124D-49D7-8C07-D842297CA5AA}">
      <dsp:nvSpPr>
        <dsp:cNvPr id="0" name=""/>
        <dsp:cNvSpPr/>
      </dsp:nvSpPr>
      <dsp:spPr>
        <a:xfrm rot="2700000">
          <a:off x="3500717"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3F1B-286B-4C4D-85CE-DDF63A850B2E}">
      <dsp:nvSpPr>
        <dsp:cNvPr id="0" name=""/>
        <dsp:cNvSpPr/>
      </dsp:nvSpPr>
      <dsp:spPr>
        <a:xfrm>
          <a:off x="3531715"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Regulation</a:t>
          </a:r>
          <a:endParaRPr lang="en-GB" sz="1000" kern="1200" dirty="0"/>
        </a:p>
      </dsp:txBody>
      <dsp:txXfrm>
        <a:off x="3654212" y="501883"/>
        <a:ext cx="614826" cy="614851"/>
      </dsp:txXfrm>
    </dsp:sp>
    <dsp:sp modelId="{167E4725-0E0B-44C0-9B26-B6FB9367F3A6}">
      <dsp:nvSpPr>
        <dsp:cNvPr id="0" name=""/>
        <dsp:cNvSpPr/>
      </dsp:nvSpPr>
      <dsp:spPr>
        <a:xfrm rot="2700000">
          <a:off x="2547706"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5E1FE-BA9B-4AF1-862A-D14B97B29639}">
      <dsp:nvSpPr>
        <dsp:cNvPr id="0" name=""/>
        <dsp:cNvSpPr/>
      </dsp:nvSpPr>
      <dsp:spPr>
        <a:xfrm>
          <a:off x="257811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Cap. build. and inform </a:t>
          </a:r>
          <a:endParaRPr lang="en-GB" sz="1000" kern="1200" dirty="0"/>
        </a:p>
      </dsp:txBody>
      <dsp:txXfrm>
        <a:off x="2701201" y="501883"/>
        <a:ext cx="614826" cy="6148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48769-63B6-4669-ADCB-E444DD558E5F}">
      <dsp:nvSpPr>
        <dsp:cNvPr id="0" name=""/>
        <dsp:cNvSpPr/>
      </dsp:nvSpPr>
      <dsp:spPr>
        <a:xfrm>
          <a:off x="7312696" y="348129"/>
          <a:ext cx="922533" cy="9223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1F0D-CB57-4DA0-806B-4694532F655D}">
      <dsp:nvSpPr>
        <dsp:cNvPr id="0" name=""/>
        <dsp:cNvSpPr/>
      </dsp:nvSpPr>
      <dsp:spPr>
        <a:xfrm>
          <a:off x="7343760"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asset</a:t>
          </a:r>
          <a:endParaRPr lang="en-GB" sz="1000" kern="1200" dirty="0"/>
        </a:p>
      </dsp:txBody>
      <dsp:txXfrm>
        <a:off x="7466842" y="501883"/>
        <a:ext cx="614826" cy="614851"/>
      </dsp:txXfrm>
    </dsp:sp>
    <dsp:sp modelId="{9EC49209-F21B-48A0-8797-4C29CAF88438}">
      <dsp:nvSpPr>
        <dsp:cNvPr id="0" name=""/>
        <dsp:cNvSpPr/>
      </dsp:nvSpPr>
      <dsp:spPr>
        <a:xfrm rot="2700000">
          <a:off x="6359750"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B7B4-6F34-411F-976E-F3D95A4C3C46}">
      <dsp:nvSpPr>
        <dsp:cNvPr id="0" name=""/>
        <dsp:cNvSpPr/>
      </dsp:nvSpPr>
      <dsp:spPr>
        <a:xfrm>
          <a:off x="6390749"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service</a:t>
          </a:r>
          <a:endParaRPr lang="en-GB" sz="1000" kern="1200" dirty="0"/>
        </a:p>
      </dsp:txBody>
      <dsp:txXfrm>
        <a:off x="6513831" y="501883"/>
        <a:ext cx="614826" cy="614851"/>
      </dsp:txXfrm>
    </dsp:sp>
    <dsp:sp modelId="{9E504D9F-5D51-4A60-9D37-815920632DBC}">
      <dsp:nvSpPr>
        <dsp:cNvPr id="0" name=""/>
        <dsp:cNvSpPr/>
      </dsp:nvSpPr>
      <dsp:spPr>
        <a:xfrm rot="2700000">
          <a:off x="5406739"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FF36B-B3C5-420C-8EF3-9419F01311DD}">
      <dsp:nvSpPr>
        <dsp:cNvPr id="0" name=""/>
        <dsp:cNvSpPr/>
      </dsp:nvSpPr>
      <dsp:spPr>
        <a:xfrm>
          <a:off x="543773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 finance</a:t>
          </a:r>
          <a:endParaRPr lang="en-GB" sz="1000" kern="1200" dirty="0"/>
        </a:p>
      </dsp:txBody>
      <dsp:txXfrm>
        <a:off x="5560820" y="501883"/>
        <a:ext cx="614826" cy="614851"/>
      </dsp:txXfrm>
    </dsp:sp>
    <dsp:sp modelId="{AA06F65F-DD4E-43A3-8768-143A96A5D1B8}">
      <dsp:nvSpPr>
        <dsp:cNvPr id="0" name=""/>
        <dsp:cNvSpPr/>
      </dsp:nvSpPr>
      <dsp:spPr>
        <a:xfrm rot="2700000">
          <a:off x="4453728"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80645-3A98-4942-AEF3-0DD69572CAE1}">
      <dsp:nvSpPr>
        <dsp:cNvPr id="0" name=""/>
        <dsp:cNvSpPr/>
      </dsp:nvSpPr>
      <dsp:spPr>
        <a:xfrm>
          <a:off x="4484727"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Guarantee</a:t>
          </a:r>
          <a:endParaRPr lang="en-GB" sz="1000" kern="1200" dirty="0"/>
        </a:p>
      </dsp:txBody>
      <dsp:txXfrm>
        <a:off x="4607223" y="501883"/>
        <a:ext cx="614826" cy="614851"/>
      </dsp:txXfrm>
    </dsp:sp>
    <dsp:sp modelId="{998F6731-124D-49D7-8C07-D842297CA5AA}">
      <dsp:nvSpPr>
        <dsp:cNvPr id="0" name=""/>
        <dsp:cNvSpPr/>
      </dsp:nvSpPr>
      <dsp:spPr>
        <a:xfrm rot="2700000">
          <a:off x="3500717"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23F1B-286B-4C4D-85CE-DDF63A850B2E}">
      <dsp:nvSpPr>
        <dsp:cNvPr id="0" name=""/>
        <dsp:cNvSpPr/>
      </dsp:nvSpPr>
      <dsp:spPr>
        <a:xfrm>
          <a:off x="3531715"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Regulation</a:t>
          </a:r>
          <a:endParaRPr lang="en-GB" sz="1000" kern="1200" dirty="0"/>
        </a:p>
      </dsp:txBody>
      <dsp:txXfrm>
        <a:off x="3654212" y="501883"/>
        <a:ext cx="614826" cy="614851"/>
      </dsp:txXfrm>
    </dsp:sp>
    <dsp:sp modelId="{167E4725-0E0B-44C0-9B26-B6FB9367F3A6}">
      <dsp:nvSpPr>
        <dsp:cNvPr id="0" name=""/>
        <dsp:cNvSpPr/>
      </dsp:nvSpPr>
      <dsp:spPr>
        <a:xfrm rot="2700000">
          <a:off x="2547706" y="348026"/>
          <a:ext cx="922403" cy="922403"/>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5E1FE-BA9B-4AF1-862A-D14B97B29639}">
      <dsp:nvSpPr>
        <dsp:cNvPr id="0" name=""/>
        <dsp:cNvSpPr/>
      </dsp:nvSpPr>
      <dsp:spPr>
        <a:xfrm>
          <a:off x="2578118" y="378880"/>
          <a:ext cx="860992" cy="86085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Cap. build. and inform </a:t>
          </a:r>
          <a:endParaRPr lang="en-GB" sz="1000" kern="1200" dirty="0"/>
        </a:p>
      </dsp:txBody>
      <dsp:txXfrm>
        <a:off x="2701201" y="501883"/>
        <a:ext cx="614826" cy="61485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2667000" y="275493"/>
            <a:ext cx="3733800" cy="463061"/>
          </a:xfrm>
          <a:prstGeom prst="rect">
            <a:avLst/>
          </a:prstGeom>
        </p:spPr>
        <p:txBody>
          <a:bodyPr vert="horz" lIns="0" tIns="0" rIns="0" bIns="0" rtlCol="0"/>
          <a:lstStyle>
            <a:lvl1pPr algn="r">
              <a:defRPr sz="1200"/>
            </a:lvl1pPr>
          </a:lstStyle>
          <a:p>
            <a:fld id="{39ADB084-DE69-4AB4-87C0-581826434495}" type="datetime4">
              <a:rPr lang="en-US" smtClean="0"/>
              <a:pPr/>
              <a:t>October 15, 2015</a:t>
            </a:fld>
            <a:endParaRPr lang="en-US" dirty="0"/>
          </a:p>
        </p:txBody>
      </p:sp>
      <p:sp>
        <p:nvSpPr>
          <p:cNvPr id="5" name="Tijdelijke aanduiding voor dianummer 4"/>
          <p:cNvSpPr>
            <a:spLocks noGrp="1"/>
          </p:cNvSpPr>
          <p:nvPr>
            <p:ph type="sldNum" sz="quarter" idx="3"/>
          </p:nvPr>
        </p:nvSpPr>
        <p:spPr>
          <a:xfrm>
            <a:off x="5943600" y="8685213"/>
            <a:ext cx="457200" cy="457200"/>
          </a:xfrm>
          <a:prstGeom prst="rect">
            <a:avLst/>
          </a:prstGeom>
        </p:spPr>
        <p:txBody>
          <a:bodyPr vert="horz" lIns="0" tIns="0" rIns="0" bIns="0" rtlCol="0" anchor="t" anchorCtr="0"/>
          <a:lstStyle>
            <a:lvl1pPr algn="r">
              <a:defRPr sz="1200"/>
            </a:lvl1pPr>
          </a:lstStyle>
          <a:p>
            <a:fld id="{A247EA4F-1711-4D0F-8CC6-0EBBDBEEE341}" type="slidenum">
              <a:rPr lang="en-US" smtClean="0"/>
              <a:pPr/>
              <a:t>‹Nº›</a:t>
            </a:fld>
            <a:endParaRPr lang="en-US" dirty="0"/>
          </a:p>
        </p:txBody>
      </p:sp>
      <p:pic>
        <p:nvPicPr>
          <p:cNvPr id="4" name="Afbeelding 3" descr="logo_zondertagline.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739" y="251520"/>
            <a:ext cx="1584176" cy="516427"/>
          </a:xfrm>
          <a:prstGeom prst="rect">
            <a:avLst/>
          </a:prstGeom>
        </p:spPr>
      </p:pic>
    </p:spTree>
    <p:extLst>
      <p:ext uri="{BB962C8B-B14F-4D97-AF65-F5344CB8AC3E}">
        <p14:creationId xmlns="" xmlns:p14="http://schemas.microsoft.com/office/powerpoint/2010/main" val="3377835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8" name="Tijdelijke aanduiding voor datum 2"/>
          <p:cNvSpPr>
            <a:spLocks noGrp="1"/>
          </p:cNvSpPr>
          <p:nvPr>
            <p:ph type="dt" sz="quarter" idx="1"/>
          </p:nvPr>
        </p:nvSpPr>
        <p:spPr>
          <a:xfrm>
            <a:off x="2667000" y="275493"/>
            <a:ext cx="3733800" cy="463061"/>
          </a:xfrm>
          <a:prstGeom prst="rect">
            <a:avLst/>
          </a:prstGeom>
        </p:spPr>
        <p:txBody>
          <a:bodyPr vert="horz" lIns="0" tIns="0" rIns="0" bIns="0" rtlCol="0"/>
          <a:lstStyle>
            <a:lvl1pPr algn="r">
              <a:defRPr sz="1200"/>
            </a:lvl1pPr>
          </a:lstStyle>
          <a:p>
            <a:fld id="{902F6A95-D6A4-4064-909C-CB2F1D5434F9}" type="datetime4">
              <a:rPr lang="en-US" smtClean="0"/>
              <a:pPr/>
              <a:t>October 15, 2015</a:t>
            </a:fld>
            <a:endParaRPr lang="en-US" dirty="0"/>
          </a:p>
        </p:txBody>
      </p:sp>
      <p:sp>
        <p:nvSpPr>
          <p:cNvPr id="10" name="Tijdelijke aanduiding voor dianummer 4"/>
          <p:cNvSpPr>
            <a:spLocks noGrp="1"/>
          </p:cNvSpPr>
          <p:nvPr>
            <p:ph type="sldNum" sz="quarter" idx="5"/>
          </p:nvPr>
        </p:nvSpPr>
        <p:spPr>
          <a:xfrm>
            <a:off x="5943600" y="8685213"/>
            <a:ext cx="457200" cy="457200"/>
          </a:xfrm>
          <a:prstGeom prst="rect">
            <a:avLst/>
          </a:prstGeom>
        </p:spPr>
        <p:txBody>
          <a:bodyPr vert="horz" lIns="0" tIns="0" rIns="0" bIns="0" rtlCol="0" anchor="t" anchorCtr="0"/>
          <a:lstStyle>
            <a:lvl1pPr algn="r">
              <a:defRPr sz="1200"/>
            </a:lvl1pPr>
          </a:lstStyle>
          <a:p>
            <a:fld id="{A247EA4F-1711-4D0F-8CC6-0EBBDBEEE341}" type="slidenum">
              <a:rPr lang="en-US" smtClean="0"/>
              <a:pPr/>
              <a:t>‹Nº›</a:t>
            </a:fld>
            <a:endParaRPr lang="en-US" dirty="0"/>
          </a:p>
        </p:txBody>
      </p:sp>
      <p:pic>
        <p:nvPicPr>
          <p:cNvPr id="9" name="Afbeelding 8" descr="logo_zondertagline.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9739" y="251520"/>
            <a:ext cx="1584176" cy="516427"/>
          </a:xfrm>
          <a:prstGeom prst="rect">
            <a:avLst/>
          </a:prstGeom>
        </p:spPr>
      </p:pic>
    </p:spTree>
    <p:extLst>
      <p:ext uri="{BB962C8B-B14F-4D97-AF65-F5344CB8AC3E}">
        <p14:creationId xmlns="" xmlns:p14="http://schemas.microsoft.com/office/powerpoint/2010/main" val="4143523409"/>
      </p:ext>
    </p:extLst>
  </p:cSld>
  <p:clrMap bg1="lt1" tx1="dk1" bg2="lt2" tx2="dk2" accent1="accent1" accent2="accent2" accent3="accent3" accent4="accent4" accent5="accent5" accent6="accent6" hlink="hlink" folHlink="folHlink"/>
  <p:hf hdr="0" ftr="0"/>
  <p:notesStyle>
    <a:lvl1pPr marL="151956" indent="-151956" algn="l" defTabSz="810433" rtl="0" eaLnBrk="1" latinLnBrk="0" hangingPunct="1">
      <a:buClr>
        <a:schemeClr val="bg2"/>
      </a:buClr>
      <a:buFont typeface="Arial"/>
      <a:buChar char="•"/>
      <a:defRPr sz="1100" kern="1200">
        <a:solidFill>
          <a:schemeClr val="tx1"/>
        </a:solidFill>
        <a:latin typeface="+mn-lt"/>
        <a:ea typeface="+mn-ea"/>
        <a:cs typeface="+mn-cs"/>
      </a:defRPr>
    </a:lvl1pPr>
    <a:lvl2pPr marL="557172" indent="-151956" algn="l" defTabSz="810433" rtl="0" eaLnBrk="1" latinLnBrk="0" hangingPunct="1">
      <a:buFont typeface="Lucida Grande"/>
      <a:buChar char="−"/>
      <a:defRPr sz="1100" kern="1200">
        <a:solidFill>
          <a:schemeClr val="tx2"/>
        </a:solidFill>
        <a:latin typeface="+mn-lt"/>
        <a:ea typeface="+mn-ea"/>
        <a:cs typeface="+mn-cs"/>
      </a:defRPr>
    </a:lvl2pPr>
    <a:lvl3pPr marL="962389" indent="-151956" algn="l" defTabSz="810433" rtl="0" eaLnBrk="1" latinLnBrk="0" hangingPunct="1">
      <a:buFont typeface="Lucida Grande"/>
      <a:buChar char="−"/>
      <a:defRPr sz="1100" kern="1200">
        <a:solidFill>
          <a:schemeClr val="tx2"/>
        </a:solidFill>
        <a:latin typeface="+mn-lt"/>
        <a:ea typeface="+mn-ea"/>
        <a:cs typeface="+mn-cs"/>
      </a:defRPr>
    </a:lvl3pPr>
    <a:lvl4pPr marL="1367605" indent="-151956" algn="l" defTabSz="810433" rtl="0" eaLnBrk="1" latinLnBrk="0" hangingPunct="1">
      <a:buFont typeface="Lucida Grande"/>
      <a:buChar char="−"/>
      <a:defRPr sz="1100" kern="1200">
        <a:solidFill>
          <a:schemeClr val="tx2"/>
        </a:solidFill>
        <a:latin typeface="+mn-lt"/>
        <a:ea typeface="+mn-ea"/>
        <a:cs typeface="+mn-cs"/>
      </a:defRPr>
    </a:lvl4pPr>
    <a:lvl5pPr marL="1772822" indent="-151956" algn="l" defTabSz="810433" rtl="0" eaLnBrk="1" latinLnBrk="0" hangingPunct="1">
      <a:buFont typeface="Lucida Grande"/>
      <a:buChar char="−"/>
      <a:defRPr sz="1100" kern="1200">
        <a:solidFill>
          <a:schemeClr val="tx2"/>
        </a:solidFill>
        <a:latin typeface="+mn-lt"/>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Date Placeholder 3"/>
          <p:cNvSpPr>
            <a:spLocks noGrp="1"/>
          </p:cNvSpPr>
          <p:nvPr>
            <p:ph type="dt" sz="quarter" idx="10"/>
          </p:nvPr>
        </p:nvSpPr>
        <p:spPr/>
        <p:txBody>
          <a:bodyPr/>
          <a:lstStyle/>
          <a:p>
            <a:fld id="{17F88CF0-89D9-4202-9265-3F5FE4036FCF}"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a:t>
            </a:fld>
            <a:endParaRPr lang="en-US" dirty="0"/>
          </a:p>
        </p:txBody>
      </p:sp>
    </p:spTree>
    <p:extLst>
      <p:ext uri="{BB962C8B-B14F-4D97-AF65-F5344CB8AC3E}">
        <p14:creationId xmlns="" xmlns:p14="http://schemas.microsoft.com/office/powerpoint/2010/main" val="348522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GCF needs to be sustainable, assumed that supporting finance has the highest priority</a:t>
            </a:r>
          </a:p>
          <a:p>
            <a:r>
              <a:rPr lang="en-US" baseline="0" dirty="0" smtClean="0"/>
              <a:t>Larger disbursements will be made here</a:t>
            </a:r>
          </a:p>
          <a:p>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22</a:t>
            </a:fld>
            <a:endParaRPr lang="en-US" dirty="0"/>
          </a:p>
        </p:txBody>
      </p:sp>
    </p:spTree>
    <p:extLst>
      <p:ext uri="{BB962C8B-B14F-4D97-AF65-F5344CB8AC3E}">
        <p14:creationId xmlns="" xmlns:p14="http://schemas.microsoft.com/office/powerpoint/2010/main" val="73524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the only source of funding!</a:t>
            </a:r>
            <a:endParaRPr lang="en-GB"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23</a:t>
            </a:fld>
            <a:endParaRPr lang="en-US" dirty="0"/>
          </a:p>
        </p:txBody>
      </p:sp>
    </p:spTree>
    <p:extLst>
      <p:ext uri="{BB962C8B-B14F-4D97-AF65-F5344CB8AC3E}">
        <p14:creationId xmlns="" xmlns:p14="http://schemas.microsoft.com/office/powerpoint/2010/main" val="182987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24</a:t>
            </a:fld>
            <a:endParaRPr lang="en-US" dirty="0"/>
          </a:p>
        </p:txBody>
      </p:sp>
    </p:spTree>
    <p:extLst>
      <p:ext uri="{BB962C8B-B14F-4D97-AF65-F5344CB8AC3E}">
        <p14:creationId xmlns="" xmlns:p14="http://schemas.microsoft.com/office/powerpoint/2010/main" val="356265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30</a:t>
            </a:fld>
            <a:endParaRPr lang="en-US" dirty="0"/>
          </a:p>
        </p:txBody>
      </p:sp>
    </p:spTree>
    <p:extLst>
      <p:ext uri="{BB962C8B-B14F-4D97-AF65-F5344CB8AC3E}">
        <p14:creationId xmlns="" xmlns:p14="http://schemas.microsoft.com/office/powerpoint/2010/main" val="190114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34</a:t>
            </a:fld>
            <a:endParaRPr lang="en-US" dirty="0"/>
          </a:p>
        </p:txBody>
      </p:sp>
    </p:spTree>
    <p:extLst>
      <p:ext uri="{BB962C8B-B14F-4D97-AF65-F5344CB8AC3E}">
        <p14:creationId xmlns="" xmlns:p14="http://schemas.microsoft.com/office/powerpoint/2010/main" val="370803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7</a:t>
            </a:fld>
            <a:endParaRPr lang="en-US" dirty="0"/>
          </a:p>
        </p:txBody>
      </p:sp>
    </p:spTree>
    <p:extLst>
      <p:ext uri="{BB962C8B-B14F-4D97-AF65-F5344CB8AC3E}">
        <p14:creationId xmlns="" xmlns:p14="http://schemas.microsoft.com/office/powerpoint/2010/main" val="101716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8</a:t>
            </a:fld>
            <a:endParaRPr lang="en-US" dirty="0"/>
          </a:p>
        </p:txBody>
      </p:sp>
    </p:spTree>
    <p:extLst>
      <p:ext uri="{BB962C8B-B14F-4D97-AF65-F5344CB8AC3E}">
        <p14:creationId xmlns="" xmlns:p14="http://schemas.microsoft.com/office/powerpoint/2010/main" val="41171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mn-lt"/>
                <a:ea typeface="+mn-ea"/>
                <a:cs typeface="+mn-cs"/>
              </a:rPr>
              <a:t>The total cost of a mitigation action can have larger or smaller private contributions and correspondingly a higher or lower leverage/efficiency</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Efficiency can be thought of as using the minimum amount of public funds to achieve the stated objectives (i.e. at lowest cost to the government). In this case the objective is to implement a mitigation action. Given that for many actions, the overall cost of the action does not depend on the financing strategy (i.e. the cost of a renewable energy investment doesn’t vary, it is the source[s] of finance that vary), the most common approach to a highly efficient action is to utilize public funds to </a:t>
            </a:r>
            <a:r>
              <a:rPr lang="en-US" sz="1100" kern="1200" dirty="0" err="1" smtClean="0">
                <a:solidFill>
                  <a:schemeClr val="tx1"/>
                </a:solidFill>
                <a:effectLst/>
                <a:latin typeface="+mn-lt"/>
                <a:ea typeface="+mn-ea"/>
                <a:cs typeface="+mn-cs"/>
              </a:rPr>
              <a:t>catalyse</a:t>
            </a:r>
            <a:r>
              <a:rPr lang="en-US" sz="1100" kern="1200" dirty="0" smtClean="0">
                <a:solidFill>
                  <a:schemeClr val="tx1"/>
                </a:solidFill>
                <a:effectLst/>
                <a:latin typeface="+mn-lt"/>
                <a:ea typeface="+mn-ea"/>
                <a:cs typeface="+mn-cs"/>
              </a:rPr>
              <a:t> private investments - so called ‘leveraging of private finance’.   The higher the contribution from the private sector, the more efficiently public funds are </a:t>
            </a:r>
            <a:r>
              <a:rPr lang="en-US" sz="1100" kern="1200" dirty="0" err="1" smtClean="0">
                <a:solidFill>
                  <a:schemeClr val="tx1"/>
                </a:solidFill>
                <a:effectLst/>
                <a:latin typeface="+mn-lt"/>
                <a:ea typeface="+mn-ea"/>
                <a:cs typeface="+mn-cs"/>
              </a:rPr>
              <a:t>utilised</a:t>
            </a:r>
            <a:r>
              <a:rPr lang="en-US" sz="1100" kern="1200" dirty="0" smtClean="0">
                <a:solidFill>
                  <a:schemeClr val="tx1"/>
                </a:solidFill>
                <a:effectLst/>
                <a:latin typeface="+mn-lt"/>
                <a:ea typeface="+mn-ea"/>
                <a:cs typeface="+mn-cs"/>
              </a:rPr>
              <a:t> (Figure 5).</a:t>
            </a:r>
            <a:endParaRPr lang="en-GB" dirty="0" smtClean="0"/>
          </a:p>
          <a:p>
            <a:endParaRPr lang="en-GB" dirty="0" smtClean="0"/>
          </a:p>
          <a:p>
            <a:r>
              <a:rPr lang="en-US" dirty="0" smtClean="0"/>
              <a:t>The higher the leverage ratio, the stronger the private sector influence and the </a:t>
            </a:r>
          </a:p>
          <a:p>
            <a:r>
              <a:rPr lang="en-US" dirty="0" smtClean="0">
                <a:solidFill>
                  <a:srgbClr val="FF0000"/>
                </a:solidFill>
              </a:rPr>
              <a:t>lower the likely financial </a:t>
            </a:r>
            <a:r>
              <a:rPr lang="en-US" dirty="0" err="1" smtClean="0">
                <a:solidFill>
                  <a:srgbClr val="FF0000"/>
                </a:solidFill>
              </a:rPr>
              <a:t>additionality</a:t>
            </a:r>
            <a:endParaRPr lang="en-US" dirty="0" smtClean="0">
              <a:solidFill>
                <a:srgbClr val="FF0000"/>
              </a:solidFill>
            </a:endParaRPr>
          </a:p>
          <a:p>
            <a:r>
              <a:rPr lang="en-US" dirty="0" smtClean="0"/>
              <a:t>National strategies and policies must be respected</a:t>
            </a:r>
          </a:p>
          <a:p>
            <a:r>
              <a:rPr lang="en-US" dirty="0" smtClean="0"/>
              <a:t>Foreign investment entails risks as well as rewards</a:t>
            </a:r>
          </a:p>
          <a:p>
            <a:r>
              <a:rPr lang="en-US" dirty="0" smtClean="0"/>
              <a:t>There are opportunity costs when using limited public investment to leverage private investment</a:t>
            </a:r>
          </a:p>
          <a:p>
            <a:r>
              <a:rPr lang="en-US" dirty="0" smtClean="0"/>
              <a:t>Many approaches transfer risk to public institutions – some risk needs to be shared with private sector</a:t>
            </a:r>
          </a:p>
          <a:p>
            <a:r>
              <a:rPr lang="en-US" dirty="0" smtClean="0"/>
              <a:t>It is important to track results as it is difficult to assess what private investment may have been </a:t>
            </a:r>
            <a:r>
              <a:rPr lang="en-US" dirty="0" err="1" smtClean="0"/>
              <a:t>catalysed</a:t>
            </a:r>
            <a:endParaRPr lang="en-US" dirty="0" smtClean="0"/>
          </a:p>
          <a:p>
            <a:r>
              <a:rPr lang="en-US" dirty="0" smtClean="0"/>
              <a:t>Positive developmental impacts should be present</a:t>
            </a:r>
          </a:p>
          <a:p>
            <a:endParaRPr lang="en-GB"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12</a:t>
            </a:fld>
            <a:endParaRPr lang="en-US" dirty="0"/>
          </a:p>
        </p:txBody>
      </p:sp>
    </p:spTree>
    <p:extLst>
      <p:ext uri="{BB962C8B-B14F-4D97-AF65-F5344CB8AC3E}">
        <p14:creationId xmlns="" xmlns:p14="http://schemas.microsoft.com/office/powerpoint/2010/main" val="315388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have time to go into all the details of different instruments,</a:t>
            </a:r>
            <a:r>
              <a:rPr lang="en-US" baseline="0" dirty="0" smtClean="0"/>
              <a:t> their pros and cons. What I want to leave you with it is the message that some are going to more efficient from the perspective of public funds than others. Where possible, the starting point should be to look for solutions towards the left hand side of this. But if there are more fundamental barriers, or for various reasons these other options are not feasible then need to look at progressively more public involvement.</a:t>
            </a:r>
          </a:p>
          <a:p>
            <a:r>
              <a:rPr lang="en-US" baseline="0" dirty="0" smtClean="0"/>
              <a:t>Consider the case of a renewable technology that is close to viable as an investment for the private sector. One option could be to introduce a </a:t>
            </a:r>
            <a:r>
              <a:rPr lang="en-US" baseline="0" dirty="0" err="1" smtClean="0"/>
              <a:t>FiT</a:t>
            </a:r>
            <a:r>
              <a:rPr lang="en-US" baseline="0" dirty="0" smtClean="0"/>
              <a:t> or increase an existing </a:t>
            </a:r>
            <a:r>
              <a:rPr lang="en-US" baseline="0" dirty="0" err="1" smtClean="0"/>
              <a:t>FiT</a:t>
            </a:r>
            <a:r>
              <a:rPr lang="en-US" baseline="0" dirty="0" smtClean="0"/>
              <a:t>, or it could be more cost effective (from the public budget perspective) to address some underlying financing costs or other risks.</a:t>
            </a:r>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13</a:t>
            </a:fld>
            <a:endParaRPr lang="en-US" dirty="0"/>
          </a:p>
        </p:txBody>
      </p:sp>
    </p:spTree>
    <p:extLst>
      <p:ext uri="{BB962C8B-B14F-4D97-AF65-F5344CB8AC3E}">
        <p14:creationId xmlns="" xmlns:p14="http://schemas.microsoft.com/office/powerpoint/2010/main" val="397876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Coutnry</a:t>
            </a:r>
            <a:r>
              <a:rPr lang="en-US" dirty="0" smtClean="0"/>
              <a:t> investment grade</a:t>
            </a:r>
          </a:p>
          <a:p>
            <a:r>
              <a:rPr lang="en-US" dirty="0" err="1" smtClean="0"/>
              <a:t>Particiaption</a:t>
            </a:r>
            <a:r>
              <a:rPr lang="en-US" dirty="0" smtClean="0"/>
              <a:t> private sector</a:t>
            </a:r>
          </a:p>
          <a:p>
            <a:r>
              <a:rPr lang="en-US" dirty="0" smtClean="0"/>
              <a:t>Political willingness</a:t>
            </a:r>
          </a:p>
          <a:p>
            <a:r>
              <a:rPr lang="en-US" dirty="0" smtClean="0"/>
              <a:t>Profit</a:t>
            </a:r>
            <a:r>
              <a:rPr lang="en-US" baseline="0" dirty="0" smtClean="0"/>
              <a:t> potential</a:t>
            </a:r>
          </a:p>
          <a:p>
            <a:r>
              <a:rPr lang="en-US" baseline="0" dirty="0" smtClean="0"/>
              <a:t>Risks</a:t>
            </a:r>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14</a:t>
            </a:fld>
            <a:endParaRPr lang="en-US" dirty="0"/>
          </a:p>
        </p:txBody>
      </p:sp>
    </p:spTree>
    <p:extLst>
      <p:ext uri="{BB962C8B-B14F-4D97-AF65-F5344CB8AC3E}">
        <p14:creationId xmlns="" xmlns:p14="http://schemas.microsoft.com/office/powerpoint/2010/main" val="73524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Coutnry</a:t>
            </a:r>
            <a:r>
              <a:rPr lang="en-US" dirty="0" smtClean="0"/>
              <a:t> investment grade - http://www.tradingeconomics.com/kenya/rating</a:t>
            </a:r>
          </a:p>
          <a:p>
            <a:r>
              <a:rPr lang="en-US" dirty="0" err="1" smtClean="0"/>
              <a:t>Particiaption</a:t>
            </a:r>
            <a:r>
              <a:rPr lang="en-US" dirty="0" smtClean="0"/>
              <a:t> private sector</a:t>
            </a:r>
          </a:p>
          <a:p>
            <a:r>
              <a:rPr lang="en-US" dirty="0" smtClean="0"/>
              <a:t>Political willingness</a:t>
            </a:r>
          </a:p>
          <a:p>
            <a:r>
              <a:rPr lang="en-US" dirty="0" smtClean="0"/>
              <a:t>Profit</a:t>
            </a:r>
            <a:r>
              <a:rPr lang="en-US" baseline="0" dirty="0" smtClean="0"/>
              <a:t> potential</a:t>
            </a:r>
          </a:p>
          <a:p>
            <a:r>
              <a:rPr lang="en-US" baseline="0" dirty="0" smtClean="0"/>
              <a:t>Risks</a:t>
            </a:r>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15</a:t>
            </a:fld>
            <a:endParaRPr lang="en-US" dirty="0"/>
          </a:p>
        </p:txBody>
      </p:sp>
    </p:spTree>
    <p:extLst>
      <p:ext uri="{BB962C8B-B14F-4D97-AF65-F5344CB8AC3E}">
        <p14:creationId xmlns="" xmlns:p14="http://schemas.microsoft.com/office/powerpoint/2010/main" val="73524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Coutnry</a:t>
            </a:r>
            <a:r>
              <a:rPr lang="en-US" dirty="0" smtClean="0"/>
              <a:t> investment grade - http://www.tradingeconomics.com/kenya/rating</a:t>
            </a:r>
          </a:p>
          <a:p>
            <a:r>
              <a:rPr lang="en-US" dirty="0" err="1" smtClean="0"/>
              <a:t>Particiaption</a:t>
            </a:r>
            <a:r>
              <a:rPr lang="en-US" dirty="0" smtClean="0"/>
              <a:t> private sector</a:t>
            </a:r>
          </a:p>
          <a:p>
            <a:r>
              <a:rPr lang="en-US" dirty="0" smtClean="0"/>
              <a:t>Political willingness</a:t>
            </a:r>
          </a:p>
          <a:p>
            <a:r>
              <a:rPr lang="en-US" dirty="0" smtClean="0"/>
              <a:t>Profit</a:t>
            </a:r>
            <a:r>
              <a:rPr lang="en-US" baseline="0" dirty="0" smtClean="0"/>
              <a:t> potential</a:t>
            </a:r>
          </a:p>
          <a:p>
            <a:r>
              <a:rPr lang="en-US" baseline="0" dirty="0" smtClean="0"/>
              <a:t>Risks</a:t>
            </a:r>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16</a:t>
            </a:fld>
            <a:endParaRPr lang="en-US" dirty="0"/>
          </a:p>
        </p:txBody>
      </p:sp>
    </p:spTree>
    <p:extLst>
      <p:ext uri="{BB962C8B-B14F-4D97-AF65-F5344CB8AC3E}">
        <p14:creationId xmlns="" xmlns:p14="http://schemas.microsoft.com/office/powerpoint/2010/main" val="73524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Coutnry</a:t>
            </a:r>
            <a:r>
              <a:rPr lang="en-US" dirty="0" smtClean="0"/>
              <a:t> investment grade - http://www.tradingeconomics.com/kenya/rating</a:t>
            </a:r>
          </a:p>
          <a:p>
            <a:r>
              <a:rPr lang="en-US" dirty="0" err="1" smtClean="0"/>
              <a:t>Particiaption</a:t>
            </a:r>
            <a:r>
              <a:rPr lang="en-US" dirty="0" smtClean="0"/>
              <a:t> private sector</a:t>
            </a:r>
          </a:p>
          <a:p>
            <a:r>
              <a:rPr lang="en-US" dirty="0" smtClean="0"/>
              <a:t>Political willingness</a:t>
            </a:r>
          </a:p>
          <a:p>
            <a:r>
              <a:rPr lang="en-US" dirty="0" smtClean="0"/>
              <a:t>Profit</a:t>
            </a:r>
            <a:r>
              <a:rPr lang="en-US" baseline="0" dirty="0" smtClean="0"/>
              <a:t> potential</a:t>
            </a:r>
          </a:p>
          <a:p>
            <a:r>
              <a:rPr lang="en-US" baseline="0" dirty="0" smtClean="0"/>
              <a:t>Risks</a:t>
            </a:r>
            <a:endParaRPr lang="en-US" dirty="0"/>
          </a:p>
        </p:txBody>
      </p:sp>
      <p:sp>
        <p:nvSpPr>
          <p:cNvPr id="4" name="Date Placeholder 3"/>
          <p:cNvSpPr>
            <a:spLocks noGrp="1"/>
          </p:cNvSpPr>
          <p:nvPr>
            <p:ph type="dt" sz="quarter" idx="10"/>
          </p:nvPr>
        </p:nvSpPr>
        <p:spPr/>
        <p:txBody>
          <a:bodyPr/>
          <a:lstStyle/>
          <a:p>
            <a:fld id="{902F6A95-D6A4-4064-909C-CB2F1D5434F9}" type="datetime4">
              <a:rPr lang="en-US" smtClean="0"/>
              <a:pPr/>
              <a:t>October 15, 2015</a:t>
            </a:fld>
            <a:endParaRPr lang="en-US" dirty="0"/>
          </a:p>
        </p:txBody>
      </p:sp>
      <p:sp>
        <p:nvSpPr>
          <p:cNvPr id="5" name="Slide Number Placeholder 4"/>
          <p:cNvSpPr>
            <a:spLocks noGrp="1"/>
          </p:cNvSpPr>
          <p:nvPr>
            <p:ph type="sldNum" sz="quarter" idx="11"/>
          </p:nvPr>
        </p:nvSpPr>
        <p:spPr/>
        <p:txBody>
          <a:bodyPr/>
          <a:lstStyle/>
          <a:p>
            <a:fld id="{A247EA4F-1711-4D0F-8CC6-0EBBDBEEE341}" type="slidenum">
              <a:rPr lang="en-US" smtClean="0"/>
              <a:pPr/>
              <a:t>17</a:t>
            </a:fld>
            <a:endParaRPr lang="en-US" dirty="0"/>
          </a:p>
        </p:txBody>
      </p:sp>
    </p:spTree>
    <p:extLst>
      <p:ext uri="{BB962C8B-B14F-4D97-AF65-F5344CB8AC3E}">
        <p14:creationId xmlns="" xmlns:p14="http://schemas.microsoft.com/office/powerpoint/2010/main" val="735241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Afbeelding 4" descr="beeld01.jpg"/>
          <p:cNvPicPr>
            <a:picLocks/>
          </p:cNvPicPr>
          <p:nvPr userDrawn="1"/>
        </p:nvPicPr>
        <p:blipFill>
          <a:blip r:embed="rId2">
            <a:extLst>
              <a:ext uri="{28A0092B-C50C-407E-A947-70E740481C1C}">
                <a14:useLocalDpi xmlns="" xmlns:a14="http://schemas.microsoft.com/office/drawing/2010/main" val="0"/>
              </a:ext>
            </a:extLst>
          </a:blip>
          <a:stretch>
            <a:fillRect/>
          </a:stretch>
        </p:blipFill>
        <p:spPr>
          <a:xfrm>
            <a:off x="0" y="1433645"/>
            <a:ext cx="9144000" cy="4286250"/>
          </a:xfrm>
          <a:prstGeom prst="rect">
            <a:avLst/>
          </a:prstGeom>
        </p:spPr>
      </p:pic>
      <p:sp>
        <p:nvSpPr>
          <p:cNvPr id="6" name="Rechthoek 5"/>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8"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10"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sp>
        <p:nvSpPr>
          <p:cNvPr id="13"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6"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pic>
        <p:nvPicPr>
          <p:cNvPr id="9" name="Afbeelding 8" descr="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931647" y="301216"/>
            <a:ext cx="1827895" cy="601472"/>
          </a:xfrm>
          <a:prstGeom prst="rect">
            <a:avLst/>
          </a:prstGeom>
        </p:spPr>
      </p:pic>
      <p:sp>
        <p:nvSpPr>
          <p:cNvPr id="11"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lumMod val="85000"/>
                  </a:schemeClr>
                </a:solidFill>
              </a:rPr>
              <a:t>www.ecn.nl</a:t>
            </a:r>
          </a:p>
        </p:txBody>
      </p:sp>
    </p:spTree>
    <p:extLst>
      <p:ext uri="{BB962C8B-B14F-4D97-AF65-F5344CB8AC3E}">
        <p14:creationId xmlns="" xmlns:p14="http://schemas.microsoft.com/office/powerpoint/2010/main" val="892257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C2DE46F4-2986-4F23-AC52-2D700590C734}" type="datetimeFigureOut">
              <a:rPr lang="en-US" smtClean="0"/>
              <a:pPr/>
              <a:t>10/15/2015</a:t>
            </a:fld>
            <a:endParaRPr lang="en-US"/>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01E860-C8F6-464F-A613-0E8B0279D4CA}" type="slidenum">
              <a:rPr lang="en-US" smtClean="0"/>
              <a:pPr/>
              <a:t>‹Nº›</a:t>
            </a:fld>
            <a:endParaRPr lang="en-US"/>
          </a:p>
        </p:txBody>
      </p:sp>
    </p:spTree>
    <p:extLst>
      <p:ext uri="{BB962C8B-B14F-4D97-AF65-F5344CB8AC3E}">
        <p14:creationId xmlns="" xmlns:p14="http://schemas.microsoft.com/office/powerpoint/2010/main" val="268554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Afbeelding 3" descr="beeld02.jpg"/>
          <p:cNvPicPr>
            <a:picLocks/>
          </p:cNvPicPr>
          <p:nvPr userDrawn="1"/>
        </p:nvPicPr>
        <p:blipFill>
          <a:blip r:embed="rId2">
            <a:extLst>
              <a:ext uri="{28A0092B-C50C-407E-A947-70E740481C1C}">
                <a14:useLocalDpi xmlns="" xmlns:a14="http://schemas.microsoft.com/office/drawing/2010/main" val="0"/>
              </a:ext>
            </a:extLst>
          </a:blip>
          <a:stretch>
            <a:fillRect/>
          </a:stretch>
        </p:blipFill>
        <p:spPr>
          <a:xfrm>
            <a:off x="0" y="1436113"/>
            <a:ext cx="9144000" cy="4286250"/>
          </a:xfrm>
          <a:prstGeom prst="rect">
            <a:avLst/>
          </a:prstGeom>
        </p:spPr>
      </p:pic>
      <p:sp>
        <p:nvSpPr>
          <p:cNvPr id="10" name="Rechthoek 9"/>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8"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11"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sp>
        <p:nvSpPr>
          <p:cNvPr id="16"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7"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pic>
        <p:nvPicPr>
          <p:cNvPr id="9" name="Afbeelding 8" descr="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931647" y="301216"/>
            <a:ext cx="1827895" cy="601472"/>
          </a:xfrm>
          <a:prstGeom prst="rect">
            <a:avLst/>
          </a:prstGeom>
        </p:spPr>
      </p:pic>
      <p:sp>
        <p:nvSpPr>
          <p:cNvPr id="12"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lumMod val="85000"/>
                  </a:schemeClr>
                </a:solidFill>
              </a:rPr>
              <a:t>www.ecn.nl</a:t>
            </a:r>
          </a:p>
        </p:txBody>
      </p:sp>
    </p:spTree>
    <p:extLst>
      <p:ext uri="{BB962C8B-B14F-4D97-AF65-F5344CB8AC3E}">
        <p14:creationId xmlns="" xmlns:p14="http://schemas.microsoft.com/office/powerpoint/2010/main" val="123526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Afbeelding 3" descr="beeld03.jpg"/>
          <p:cNvPicPr>
            <a:picLocks/>
          </p:cNvPicPr>
          <p:nvPr userDrawn="1"/>
        </p:nvPicPr>
        <p:blipFill>
          <a:blip r:embed="rId2">
            <a:extLst>
              <a:ext uri="{28A0092B-C50C-407E-A947-70E740481C1C}">
                <a14:useLocalDpi xmlns="" xmlns:a14="http://schemas.microsoft.com/office/drawing/2010/main" val="0"/>
              </a:ext>
            </a:extLst>
          </a:blip>
          <a:stretch>
            <a:fillRect/>
          </a:stretch>
        </p:blipFill>
        <p:spPr>
          <a:xfrm>
            <a:off x="0" y="1428750"/>
            <a:ext cx="9144000" cy="4286250"/>
          </a:xfrm>
          <a:prstGeom prst="rect">
            <a:avLst/>
          </a:prstGeom>
        </p:spPr>
      </p:pic>
      <p:sp>
        <p:nvSpPr>
          <p:cNvPr id="10" name="Rechthoek 9"/>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8"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11"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sp>
        <p:nvSpPr>
          <p:cNvPr id="16"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7"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pic>
        <p:nvPicPr>
          <p:cNvPr id="9" name="Afbeelding 8" descr="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931647" y="301216"/>
            <a:ext cx="1827895" cy="601472"/>
          </a:xfrm>
          <a:prstGeom prst="rect">
            <a:avLst/>
          </a:prstGeom>
        </p:spPr>
      </p:pic>
      <p:sp>
        <p:nvSpPr>
          <p:cNvPr id="12"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solidFill>
              </a:rPr>
              <a:t>www.ecn.nl</a:t>
            </a:r>
          </a:p>
        </p:txBody>
      </p:sp>
    </p:spTree>
    <p:extLst>
      <p:ext uri="{BB962C8B-B14F-4D97-AF65-F5344CB8AC3E}">
        <p14:creationId xmlns="" xmlns:p14="http://schemas.microsoft.com/office/powerpoint/2010/main" val="1235265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Afbeelding 3" descr="beeld04.jpg"/>
          <p:cNvPicPr>
            <a:picLocks/>
          </p:cNvPicPr>
          <p:nvPr userDrawn="1"/>
        </p:nvPicPr>
        <p:blipFill>
          <a:blip r:embed="rId2">
            <a:extLst>
              <a:ext uri="{28A0092B-C50C-407E-A947-70E740481C1C}">
                <a14:useLocalDpi xmlns="" xmlns:a14="http://schemas.microsoft.com/office/drawing/2010/main" val="0"/>
              </a:ext>
            </a:extLst>
          </a:blip>
          <a:stretch>
            <a:fillRect/>
          </a:stretch>
        </p:blipFill>
        <p:spPr>
          <a:xfrm>
            <a:off x="0" y="1428750"/>
            <a:ext cx="9144000" cy="4286250"/>
          </a:xfrm>
          <a:prstGeom prst="rect">
            <a:avLst/>
          </a:prstGeom>
        </p:spPr>
      </p:pic>
      <p:sp>
        <p:nvSpPr>
          <p:cNvPr id="8" name="Rechthoek 7"/>
          <p:cNvSpPr/>
          <p:nvPr userDrawn="1"/>
        </p:nvSpPr>
        <p:spPr>
          <a:xfrm>
            <a:off x="6665771" y="97193"/>
            <a:ext cx="2259943" cy="8100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043" tIns="40522" rIns="81043" bIns="40522" rtlCol="0" anchor="ctr"/>
          <a:lstStyle/>
          <a:p>
            <a:pPr algn="ctr"/>
            <a:endParaRPr lang="nl-NL"/>
          </a:p>
        </p:txBody>
      </p:sp>
      <p:sp>
        <p:nvSpPr>
          <p:cNvPr id="2" name="Titel 1"/>
          <p:cNvSpPr>
            <a:spLocks noGrp="1"/>
          </p:cNvSpPr>
          <p:nvPr>
            <p:ph type="ctrTitle"/>
          </p:nvPr>
        </p:nvSpPr>
        <p:spPr>
          <a:xfrm>
            <a:off x="1499952" y="895292"/>
            <a:ext cx="5797274" cy="1029632"/>
          </a:xfrm>
          <a:prstGeom prst="rect">
            <a:avLst/>
          </a:prstGeom>
        </p:spPr>
        <p:txBody>
          <a:bodyPr lIns="0" tIns="0" rIns="0" bIns="0" anchor="b" anchorCtr="0">
            <a:noAutofit/>
          </a:bodyPr>
          <a:lstStyle>
            <a:lvl1pPr algn="l">
              <a:lnSpc>
                <a:spcPct val="105000"/>
              </a:lnSpc>
              <a:defRPr sz="3200">
                <a:solidFill>
                  <a:schemeClr val="tx1"/>
                </a:solidFill>
                <a:latin typeface="Georgia" pitchFamily="18" charset="0"/>
              </a:defRPr>
            </a:lvl1pPr>
          </a:lstStyle>
          <a:p>
            <a:r>
              <a:rPr lang="en-US" smtClean="0"/>
              <a:t>Click to edit Master title style</a:t>
            </a:r>
            <a:endParaRPr lang="en-US" dirty="0"/>
          </a:p>
        </p:txBody>
      </p:sp>
      <p:sp>
        <p:nvSpPr>
          <p:cNvPr id="3" name="Ondertitel 2"/>
          <p:cNvSpPr>
            <a:spLocks noGrp="1"/>
          </p:cNvSpPr>
          <p:nvPr>
            <p:ph type="subTitle" idx="1"/>
          </p:nvPr>
        </p:nvSpPr>
        <p:spPr>
          <a:xfrm>
            <a:off x="1512277" y="2215438"/>
            <a:ext cx="4322633" cy="810090"/>
          </a:xfrm>
          <a:prstGeom prst="rect">
            <a:avLst/>
          </a:prstGeom>
        </p:spPr>
        <p:txBody>
          <a:bodyPr lIns="0" tIns="0" rIns="0" bIns="0">
            <a:noAutofit/>
          </a:bodyPr>
          <a:lstStyle>
            <a:lvl1pPr marL="0" indent="0" algn="l">
              <a:lnSpc>
                <a:spcPct val="100000"/>
              </a:lnSpc>
              <a:buNone/>
              <a:defRPr sz="1600">
                <a:solidFill>
                  <a:schemeClr val="tx1"/>
                </a:solidFill>
                <a:latin typeface="+mj-lt"/>
              </a:defRPr>
            </a:lvl1pPr>
            <a:lvl2pPr marL="428354" indent="0" algn="ctr">
              <a:buNone/>
              <a:defRPr>
                <a:solidFill>
                  <a:schemeClr val="tx1">
                    <a:tint val="75000"/>
                  </a:schemeClr>
                </a:solidFill>
              </a:defRPr>
            </a:lvl2pPr>
            <a:lvl3pPr marL="856708" indent="0" algn="ctr">
              <a:buNone/>
              <a:defRPr>
                <a:solidFill>
                  <a:schemeClr val="tx1">
                    <a:tint val="75000"/>
                  </a:schemeClr>
                </a:solidFill>
              </a:defRPr>
            </a:lvl3pPr>
            <a:lvl4pPr marL="1285062" indent="0" algn="ctr">
              <a:buNone/>
              <a:defRPr>
                <a:solidFill>
                  <a:schemeClr val="tx1">
                    <a:tint val="75000"/>
                  </a:schemeClr>
                </a:solidFill>
              </a:defRPr>
            </a:lvl4pPr>
            <a:lvl5pPr marL="1713416" indent="0" algn="ctr">
              <a:buNone/>
              <a:defRPr>
                <a:solidFill>
                  <a:schemeClr val="tx1">
                    <a:tint val="75000"/>
                  </a:schemeClr>
                </a:solidFill>
              </a:defRPr>
            </a:lvl5pPr>
            <a:lvl6pPr marL="2141771" indent="0" algn="ctr">
              <a:buNone/>
              <a:defRPr>
                <a:solidFill>
                  <a:schemeClr val="tx1">
                    <a:tint val="75000"/>
                  </a:schemeClr>
                </a:solidFill>
              </a:defRPr>
            </a:lvl6pPr>
            <a:lvl7pPr marL="2570126" indent="0" algn="ctr">
              <a:buNone/>
              <a:defRPr>
                <a:solidFill>
                  <a:schemeClr val="tx1">
                    <a:tint val="75000"/>
                  </a:schemeClr>
                </a:solidFill>
              </a:defRPr>
            </a:lvl7pPr>
            <a:lvl8pPr marL="2998480" indent="0" algn="ctr">
              <a:buNone/>
              <a:defRPr>
                <a:solidFill>
                  <a:schemeClr val="tx1">
                    <a:tint val="75000"/>
                  </a:schemeClr>
                </a:solidFill>
              </a:defRPr>
            </a:lvl8pPr>
            <a:lvl9pPr marL="3426834" indent="0" algn="ctr">
              <a:buNone/>
              <a:defRPr>
                <a:solidFill>
                  <a:schemeClr val="tx1">
                    <a:tint val="75000"/>
                  </a:schemeClr>
                </a:solidFill>
              </a:defRPr>
            </a:lvl9pPr>
          </a:lstStyle>
          <a:p>
            <a:r>
              <a:rPr lang="en-US" smtClean="0"/>
              <a:t>Click to edit Master subtitle style</a:t>
            </a:r>
            <a:endParaRPr lang="en-US" dirty="0"/>
          </a:p>
        </p:txBody>
      </p:sp>
      <p:pic>
        <p:nvPicPr>
          <p:cNvPr id="9" name="Afbeelding 8" descr="logo.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931647" y="301216"/>
            <a:ext cx="1827895" cy="601472"/>
          </a:xfrm>
          <a:prstGeom prst="rect">
            <a:avLst/>
          </a:prstGeom>
        </p:spPr>
      </p:pic>
      <p:sp>
        <p:nvSpPr>
          <p:cNvPr id="11" name="Tijdelijke aanduiding voor tekst 12"/>
          <p:cNvSpPr>
            <a:spLocks noGrp="1"/>
          </p:cNvSpPr>
          <p:nvPr>
            <p:ph type="body" sz="quarter" idx="10" hasCustomPrompt="1"/>
          </p:nvPr>
        </p:nvSpPr>
        <p:spPr>
          <a:xfrm>
            <a:off x="1513743" y="3146183"/>
            <a:ext cx="2460037" cy="269389"/>
          </a:xfrm>
        </p:spPr>
        <p:txBody>
          <a:bodyPr/>
          <a:lstStyle>
            <a:lvl1pPr marL="0" indent="0">
              <a:lnSpc>
                <a:spcPct val="100000"/>
              </a:lnSpc>
              <a:buNone/>
              <a:defRPr sz="1600"/>
            </a:lvl1pPr>
          </a:lstStyle>
          <a:p>
            <a:pPr lvl="0"/>
            <a:r>
              <a:rPr lang="nl-NL"/>
              <a:t>Plaatsnaam</a:t>
            </a:r>
          </a:p>
        </p:txBody>
      </p:sp>
      <p:sp>
        <p:nvSpPr>
          <p:cNvPr id="12" name="Tijdelijke aanduiding voor tekst 15"/>
          <p:cNvSpPr>
            <a:spLocks noGrp="1"/>
          </p:cNvSpPr>
          <p:nvPr>
            <p:ph type="body" sz="quarter" idx="11" hasCustomPrompt="1"/>
          </p:nvPr>
        </p:nvSpPr>
        <p:spPr>
          <a:xfrm>
            <a:off x="1513744" y="3385569"/>
            <a:ext cx="2460037" cy="300023"/>
          </a:xfrm>
        </p:spPr>
        <p:txBody>
          <a:bodyPr/>
          <a:lstStyle>
            <a:lvl1pPr marL="0" indent="0">
              <a:lnSpc>
                <a:spcPct val="100000"/>
              </a:lnSpc>
              <a:buNone/>
              <a:defRPr sz="1600"/>
            </a:lvl1pPr>
          </a:lstStyle>
          <a:p>
            <a:pPr lvl="0"/>
            <a:r>
              <a:rPr lang="nl-NL" sz="1600"/>
              <a:t>Datum</a:t>
            </a:r>
            <a:endParaRPr lang="nl-NL"/>
          </a:p>
        </p:txBody>
      </p:sp>
      <p:sp>
        <p:nvSpPr>
          <p:cNvPr id="10" name="Tijdelijke aanduiding voor tekst 8"/>
          <p:cNvSpPr txBox="1">
            <a:spLocks/>
          </p:cNvSpPr>
          <p:nvPr userDrawn="1"/>
        </p:nvSpPr>
        <p:spPr>
          <a:xfrm>
            <a:off x="1511660" y="5269781"/>
            <a:ext cx="1332148" cy="360027"/>
          </a:xfrm>
          <a:prstGeom prst="rect">
            <a:avLst/>
          </a:prstGeom>
        </p:spPr>
        <p:txBody>
          <a:bodyPr vert="horz" wrap="square" lIns="0" tIns="0" rIns="0" bIns="0" rtlCol="0">
            <a:noAutofit/>
          </a:bodyPr>
          <a:lstStyle>
            <a:lvl1pPr marL="0" indent="0" algn="l" defTabSz="966612" rtl="0" eaLnBrk="1" latinLnBrk="0" hangingPunct="1">
              <a:lnSpc>
                <a:spcPct val="100000"/>
              </a:lnSpc>
              <a:spcBef>
                <a:spcPts val="0"/>
              </a:spcBef>
              <a:spcAft>
                <a:spcPts val="200"/>
              </a:spcAft>
              <a:buClr>
                <a:schemeClr val="bg2"/>
              </a:buClr>
              <a:buSzPct val="100000"/>
              <a:buFont typeface="Verdana"/>
              <a:buNone/>
              <a:defRPr sz="1800" kern="1200">
                <a:solidFill>
                  <a:schemeClr val="tx1"/>
                </a:solidFill>
                <a:latin typeface="+mn-lt"/>
                <a:ea typeface="+mn-ea"/>
                <a:cs typeface="+mn-cs"/>
              </a:defRPr>
            </a:lvl1pPr>
            <a:lvl2pPr marL="533400" indent="-26193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2pPr>
            <a:lvl3pPr marL="808038" indent="-26511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3pPr>
            <a:lvl4pPr marL="1076325" indent="-268288"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4pPr>
            <a:lvl5pPr marL="1343025" indent="-271463" algn="l" defTabSz="966612" rtl="0" eaLnBrk="1" latinLnBrk="0" hangingPunct="1">
              <a:lnSpc>
                <a:spcPts val="2200"/>
              </a:lnSpc>
              <a:spcBef>
                <a:spcPts val="0"/>
              </a:spcBef>
              <a:spcAft>
                <a:spcPts val="200"/>
              </a:spcAft>
              <a:buClr>
                <a:schemeClr val="tx2"/>
              </a:buClr>
              <a:buFont typeface="Calibri" pitchFamily="34" charset="0"/>
              <a:buChar char="–"/>
              <a:defRPr sz="1800" kern="1200">
                <a:solidFill>
                  <a:schemeClr val="tx2"/>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nl-NL" sz="1600">
                <a:solidFill>
                  <a:schemeClr val="bg1">
                    <a:lumMod val="85000"/>
                  </a:schemeClr>
                </a:solidFill>
              </a:rPr>
              <a:t>www.ecn.nl</a:t>
            </a:r>
          </a:p>
        </p:txBody>
      </p:sp>
    </p:spTree>
    <p:extLst>
      <p:ext uri="{BB962C8B-B14F-4D97-AF65-F5344CB8AC3E}">
        <p14:creationId xmlns="" xmlns:p14="http://schemas.microsoft.com/office/powerpoint/2010/main" val="1235265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Afbeelding 1" descr="divider.png"/>
          <p:cNvPicPr>
            <a:picLocks/>
          </p:cNvPicPr>
          <p:nvPr userDrawn="1"/>
        </p:nvPicPr>
        <p:blipFill>
          <a:blip r:embed="rId2">
            <a:extLst>
              <a:ext uri="{28A0092B-C50C-407E-A947-70E740481C1C}">
                <a14:useLocalDpi xmlns="" xmlns:a14="http://schemas.microsoft.com/office/drawing/2010/main" val="0"/>
              </a:ext>
            </a:extLst>
          </a:blip>
          <a:stretch>
            <a:fillRect/>
          </a:stretch>
        </p:blipFill>
        <p:spPr>
          <a:xfrm>
            <a:off x="0" y="1429618"/>
            <a:ext cx="9144000" cy="4286250"/>
          </a:xfrm>
          <a:prstGeom prst="rect">
            <a:avLst/>
          </a:prstGeom>
        </p:spPr>
      </p:pic>
      <p:sp>
        <p:nvSpPr>
          <p:cNvPr id="17" name="Titel 1"/>
          <p:cNvSpPr>
            <a:spLocks noGrp="1"/>
          </p:cNvSpPr>
          <p:nvPr>
            <p:ph type="ctrTitle"/>
          </p:nvPr>
        </p:nvSpPr>
        <p:spPr>
          <a:xfrm>
            <a:off x="1499952" y="805272"/>
            <a:ext cx="5464929" cy="1551530"/>
          </a:xfrm>
          <a:prstGeom prst="rect">
            <a:avLst/>
          </a:prstGeom>
        </p:spPr>
        <p:txBody>
          <a:bodyPr lIns="0" tIns="0" rIns="0" bIns="0" anchor="b" anchorCtr="0">
            <a:noAutofit/>
          </a:bodyPr>
          <a:lstStyle>
            <a:lvl1pPr algn="l">
              <a:lnSpc>
                <a:spcPts val="3900"/>
              </a:lnSpc>
              <a:defRPr sz="3200">
                <a:solidFill>
                  <a:schemeClr val="tx1"/>
                </a:solidFill>
                <a:latin typeface="Georgia" pitchFamily="18" charset="0"/>
              </a:defRPr>
            </a:lvl1pPr>
          </a:lstStyle>
          <a:p>
            <a:r>
              <a:rPr lang="en-US" smtClean="0"/>
              <a:t>Click to edit Master title style</a:t>
            </a:r>
            <a:endParaRPr lang="en-US" dirty="0"/>
          </a:p>
        </p:txBody>
      </p:sp>
    </p:spTree>
    <p:extLst>
      <p:ext uri="{BB962C8B-B14F-4D97-AF65-F5344CB8AC3E}">
        <p14:creationId xmlns="" xmlns:p14="http://schemas.microsoft.com/office/powerpoint/2010/main" val="379765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2" name="Titel 1"/>
          <p:cNvSpPr>
            <a:spLocks noGrp="1"/>
          </p:cNvSpPr>
          <p:nvPr>
            <p:ph type="title"/>
          </p:nvPr>
        </p:nvSpPr>
        <p:spPr>
          <a:xfrm>
            <a:off x="999969" y="157200"/>
            <a:ext cx="5599385" cy="989655"/>
          </a:xfrm>
          <a:prstGeom prst="rect">
            <a:avLst/>
          </a:prstGeom>
        </p:spPr>
        <p:txBody>
          <a:bodyPr lIns="0" tIns="0" rIns="0" bIns="0" anchor="b" anchorCtr="0"/>
          <a:lstStyle>
            <a:lvl1pPr>
              <a:lnSpc>
                <a:spcPct val="105000"/>
              </a:lnSpc>
              <a:defRPr baseline="0"/>
            </a:lvl1pPr>
          </a:lstStyle>
          <a:p>
            <a:r>
              <a:rPr lang="en-US" smtClean="0"/>
              <a:t>Click to edit Master title style</a:t>
            </a:r>
            <a:endParaRPr lang="en-US" dirty="0"/>
          </a:p>
        </p:txBody>
      </p:sp>
      <p:sp>
        <p:nvSpPr>
          <p:cNvPr id="6" name="Tijdelijke aanduiding voor inhoud 5"/>
          <p:cNvSpPr>
            <a:spLocks noGrp="1"/>
          </p:cNvSpPr>
          <p:nvPr>
            <p:ph sz="quarter" idx="11"/>
          </p:nvPr>
        </p:nvSpPr>
        <p:spPr>
          <a:xfrm>
            <a:off x="1000247" y="1514856"/>
            <a:ext cx="7576038" cy="3754911"/>
          </a:xfrm>
          <a:prstGeom prst="rect">
            <a:avLst/>
          </a:prstGeom>
        </p:spPr>
        <p:txBody>
          <a:bodyPr wrap="square" lIns="0" tIns="0" rIns="0" bIns="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jdelijke aanduiding voor dianummer 9"/>
          <p:cNvSpPr>
            <a:spLocks noGrp="1"/>
          </p:cNvSpPr>
          <p:nvPr>
            <p:ph type="sldNum" sz="quarter" idx="12"/>
          </p:nvPr>
        </p:nvSpPr>
        <p:spPr/>
        <p:txBody>
          <a:bodyPr/>
          <a:lstStyle/>
          <a:p>
            <a:fld id="{C3B008CD-0871-4BAA-AB4D-4B60B7A5225C}" type="slidenum">
              <a:rPr lang="en-US" smtClean="0"/>
              <a:pPr/>
              <a:t>‹Nº›</a:t>
            </a:fld>
            <a:endParaRPr lang="en-US" dirty="0"/>
          </a:p>
        </p:txBody>
      </p:sp>
      <p:cxnSp>
        <p:nvCxnSpPr>
          <p:cNvPr id="8" name="Rechte verbindingslijn 7"/>
          <p:cNvCxnSpPr/>
          <p:nvPr userDrawn="1"/>
        </p:nvCxnSpPr>
        <p:spPr>
          <a:xfrm>
            <a:off x="1002323" y="12882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847981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2" name="Titel 1"/>
          <p:cNvSpPr>
            <a:spLocks noGrp="1"/>
          </p:cNvSpPr>
          <p:nvPr>
            <p:ph type="title"/>
          </p:nvPr>
        </p:nvSpPr>
        <p:spPr>
          <a:xfrm>
            <a:off x="999969" y="157200"/>
            <a:ext cx="5599385" cy="989655"/>
          </a:xfrm>
          <a:prstGeom prst="rect">
            <a:avLst/>
          </a:prstGeom>
        </p:spPr>
        <p:txBody>
          <a:bodyPr lIns="0" tIns="0" rIns="0" bIns="0" anchor="b" anchorCtr="0"/>
          <a:lstStyle>
            <a:lvl1pPr>
              <a:defRPr baseline="0"/>
            </a:lvl1pPr>
          </a:lstStyle>
          <a:p>
            <a:r>
              <a:rPr lang="en-US" smtClean="0"/>
              <a:t>Click to edit Master title style</a:t>
            </a:r>
            <a:endParaRPr lang="en-US" dirty="0"/>
          </a:p>
        </p:txBody>
      </p:sp>
      <p:sp>
        <p:nvSpPr>
          <p:cNvPr id="6" name="Tijdelijke aanduiding voor inhoud 5"/>
          <p:cNvSpPr>
            <a:spLocks noGrp="1"/>
          </p:cNvSpPr>
          <p:nvPr>
            <p:ph sz="quarter" idx="11"/>
          </p:nvPr>
        </p:nvSpPr>
        <p:spPr>
          <a:xfrm>
            <a:off x="1000245" y="1514857"/>
            <a:ext cx="3655385" cy="3689614"/>
          </a:xfrm>
          <a:prstGeom prst="rect">
            <a:avLst/>
          </a:prstGeom>
        </p:spPr>
        <p:txBody>
          <a:bodyPr wrap="square" lIns="0" tIns="0" rIns="0" bIns="0">
            <a:normAutofit/>
          </a:bodyPr>
          <a:lstStyle>
            <a:lvl1pPr>
              <a:lnSpc>
                <a:spcPct val="100000"/>
              </a:lnSpc>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jdelijke aanduiding voor inhoud 6"/>
          <p:cNvSpPr>
            <a:spLocks noGrp="1"/>
          </p:cNvSpPr>
          <p:nvPr>
            <p:ph sz="quarter" idx="12"/>
          </p:nvPr>
        </p:nvSpPr>
        <p:spPr>
          <a:xfrm>
            <a:off x="4921512" y="1514857"/>
            <a:ext cx="3655385" cy="3689614"/>
          </a:xfrm>
        </p:spPr>
        <p:txBody>
          <a:bodyPr wrap="square">
            <a:normAutofit/>
          </a:bodyPr>
          <a:lstStyle>
            <a:lvl1pPr>
              <a:lnSpc>
                <a:spcPct val="100000"/>
              </a:lnSpc>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jdelijke aanduiding voor dianummer 7"/>
          <p:cNvSpPr>
            <a:spLocks noGrp="1"/>
          </p:cNvSpPr>
          <p:nvPr>
            <p:ph type="sldNum" sz="quarter" idx="13"/>
          </p:nvPr>
        </p:nvSpPr>
        <p:spPr/>
        <p:txBody>
          <a:bodyPr/>
          <a:lstStyle/>
          <a:p>
            <a:fld id="{C3B008CD-0871-4BAA-AB4D-4B60B7A5225C}" type="slidenum">
              <a:rPr lang="en-US" smtClean="0"/>
              <a:pPr/>
              <a:t>‹Nº›</a:t>
            </a:fld>
            <a:endParaRPr lang="en-US" dirty="0"/>
          </a:p>
        </p:txBody>
      </p:sp>
      <p:cxnSp>
        <p:nvCxnSpPr>
          <p:cNvPr id="12" name="Rechte verbindingslijn 11"/>
          <p:cNvCxnSpPr/>
          <p:nvPr userDrawn="1"/>
        </p:nvCxnSpPr>
        <p:spPr>
          <a:xfrm>
            <a:off x="1002323" y="12882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18782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sp>
        <p:nvSpPr>
          <p:cNvPr id="23" name="Tijdelijke aanduiding voor afbeelding 22"/>
          <p:cNvSpPr>
            <a:spLocks noGrp="1"/>
          </p:cNvSpPr>
          <p:nvPr>
            <p:ph type="pic" sz="quarter" idx="14" hasCustomPrompt="1"/>
          </p:nvPr>
        </p:nvSpPr>
        <p:spPr>
          <a:xfrm>
            <a:off x="-47603" y="0"/>
            <a:ext cx="9191603" cy="5797827"/>
          </a:xfrm>
          <a:solidFill>
            <a:schemeClr val="bg1"/>
          </a:solidFill>
        </p:spPr>
        <p:txBody>
          <a:bodyPr/>
          <a:lstStyle>
            <a:lvl1pPr marL="0" indent="0">
              <a:buNone/>
              <a:defRPr sz="1600"/>
            </a:lvl1pPr>
          </a:lstStyle>
          <a:p>
            <a:r>
              <a:rPr lang="en-US" dirty="0"/>
              <a:t>Hier een afbeelding invoegen</a:t>
            </a:r>
          </a:p>
        </p:txBody>
      </p:sp>
      <p:sp>
        <p:nvSpPr>
          <p:cNvPr id="19" name="Tijdelijke aanduiding voor dianummer 18"/>
          <p:cNvSpPr>
            <a:spLocks noGrp="1"/>
          </p:cNvSpPr>
          <p:nvPr>
            <p:ph type="sldNum" sz="quarter" idx="13"/>
          </p:nvPr>
        </p:nvSpPr>
        <p:spPr/>
        <p:txBody>
          <a:bodyPr/>
          <a:lstStyle/>
          <a:p>
            <a:fld id="{C3B008CD-0871-4BAA-AB4D-4B60B7A5225C}" type="slidenum">
              <a:rPr lang="en-US" smtClean="0"/>
              <a:pPr/>
              <a:t>‹Nº›</a:t>
            </a:fld>
            <a:endParaRPr lang="en-US" dirty="0"/>
          </a:p>
        </p:txBody>
      </p:sp>
      <p:sp>
        <p:nvSpPr>
          <p:cNvPr id="25" name="Tijdelijke aanduiding voor tekst 24"/>
          <p:cNvSpPr>
            <a:spLocks noGrp="1"/>
          </p:cNvSpPr>
          <p:nvPr>
            <p:ph type="body" sz="quarter" idx="15"/>
          </p:nvPr>
        </p:nvSpPr>
        <p:spPr>
          <a:xfrm>
            <a:off x="997881" y="4087729"/>
            <a:ext cx="4652308" cy="1169542"/>
          </a:xfrm>
          <a:blipFill dpi="0" rotWithShape="1">
            <a:blip r:embed="rId2"/>
            <a:srcRect/>
            <a:stretch>
              <a:fillRect/>
            </a:stretch>
          </a:blipFill>
          <a:ln w="76200" cap="sq">
            <a:noFill/>
            <a:prstDash val="solid"/>
          </a:ln>
        </p:spPr>
        <p:txBody>
          <a:bodyPr lIns="159534" rIns="63814" anchor="ctr" anchorCtr="0"/>
          <a:lstStyle>
            <a:lvl1pPr marL="0" indent="0">
              <a:lnSpc>
                <a:spcPct val="110000"/>
              </a:lnSpc>
              <a:spcAft>
                <a:spcPts val="0"/>
              </a:spcAft>
              <a:buFontTx/>
              <a:buNone/>
              <a:defRPr sz="1900">
                <a:ln>
                  <a:noFill/>
                </a:ln>
                <a:latin typeface="Georgia" pitchFamily="18" charset="0"/>
              </a:defRPr>
            </a:lvl1pPr>
          </a:lstStyle>
          <a:p>
            <a:pPr lvl="0"/>
            <a:r>
              <a:rPr lang="en-US" smtClean="0"/>
              <a:t>Click to edit Master text styles</a:t>
            </a:r>
          </a:p>
        </p:txBody>
      </p:sp>
    </p:spTree>
    <p:extLst>
      <p:ext uri="{BB962C8B-B14F-4D97-AF65-F5344CB8AC3E}">
        <p14:creationId xmlns="" xmlns:p14="http://schemas.microsoft.com/office/powerpoint/2010/main" val="80337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phon slide">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fld id="{C3B008CD-0871-4BAA-AB4D-4B60B7A5225C}" type="slidenum">
              <a:rPr lang="en-US" smtClean="0"/>
              <a:pPr/>
              <a:t>‹Nº›</a:t>
            </a:fld>
            <a:endParaRPr lang="en-US" dirty="0"/>
          </a:p>
        </p:txBody>
      </p:sp>
      <p:sp>
        <p:nvSpPr>
          <p:cNvPr id="7" name="Titel 1"/>
          <p:cNvSpPr>
            <a:spLocks noGrp="1"/>
          </p:cNvSpPr>
          <p:nvPr>
            <p:ph type="title"/>
          </p:nvPr>
        </p:nvSpPr>
        <p:spPr>
          <a:xfrm>
            <a:off x="999969" y="157200"/>
            <a:ext cx="5599385" cy="989655"/>
          </a:xfrm>
          <a:prstGeom prst="rect">
            <a:avLst/>
          </a:prstGeom>
        </p:spPr>
        <p:txBody>
          <a:bodyPr lIns="0" tIns="0" rIns="0" bIns="0" anchor="b" anchorCtr="0"/>
          <a:lstStyle>
            <a:lvl1pPr>
              <a:defRPr baseline="0"/>
            </a:lvl1pPr>
          </a:lstStyle>
          <a:p>
            <a:r>
              <a:rPr lang="en-US" smtClean="0"/>
              <a:t>Click to edit Master title style</a:t>
            </a:r>
            <a:endParaRPr lang="en-US" dirty="0"/>
          </a:p>
        </p:txBody>
      </p:sp>
      <p:cxnSp>
        <p:nvCxnSpPr>
          <p:cNvPr id="9" name="Rechte verbindingslijn 8"/>
          <p:cNvCxnSpPr/>
          <p:nvPr userDrawn="1"/>
        </p:nvCxnSpPr>
        <p:spPr>
          <a:xfrm>
            <a:off x="1002323" y="1288200"/>
            <a:ext cx="757457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ijdelijke aanduiding voor inhoud 18"/>
          <p:cNvSpPr>
            <a:spLocks noGrp="1"/>
          </p:cNvSpPr>
          <p:nvPr>
            <p:ph sz="quarter" idx="11"/>
          </p:nvPr>
        </p:nvSpPr>
        <p:spPr>
          <a:xfrm>
            <a:off x="1002323" y="2557467"/>
            <a:ext cx="7574574" cy="300136"/>
          </a:xfrm>
        </p:spPr>
        <p:txBody>
          <a:bodyPr/>
          <a:lstStyle>
            <a:lvl1pPr marL="0" indent="0">
              <a:buNone/>
              <a:defRPr b="1"/>
            </a:lvl1pPr>
          </a:lstStyle>
          <a:p>
            <a:pPr lvl="0"/>
            <a:r>
              <a:rPr lang="en-US" sz="1200" smtClean="0"/>
              <a:t>Click to edit Master text styles</a:t>
            </a:r>
          </a:p>
          <a:p>
            <a:pPr lvl="1"/>
            <a:r>
              <a:rPr lang="en-US" sz="1200" smtClean="0"/>
              <a:t>Second level</a:t>
            </a:r>
          </a:p>
        </p:txBody>
      </p:sp>
    </p:spTree>
    <p:extLst>
      <p:ext uri="{BB962C8B-B14F-4D97-AF65-F5344CB8AC3E}">
        <p14:creationId xmlns="" xmlns:p14="http://schemas.microsoft.com/office/powerpoint/2010/main" val="15243907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jdelijke aanduiding voor titel 9"/>
          <p:cNvSpPr>
            <a:spLocks noGrp="1"/>
          </p:cNvSpPr>
          <p:nvPr>
            <p:ph type="title"/>
          </p:nvPr>
        </p:nvSpPr>
        <p:spPr>
          <a:xfrm>
            <a:off x="1000246" y="157200"/>
            <a:ext cx="5599056" cy="990000"/>
          </a:xfrm>
          <a:prstGeom prst="rect">
            <a:avLst/>
          </a:prstGeom>
        </p:spPr>
        <p:txBody>
          <a:bodyPr vert="horz" lIns="0" tIns="0" rIns="0" bIns="0" rtlCol="0" anchor="b" anchorCtr="0">
            <a:noAutofit/>
          </a:bodyPr>
          <a:lstStyle/>
          <a:p>
            <a:r>
              <a:rPr lang="nl-NL" dirty="0" smtClean="0"/>
              <a:t>Klik om de stijl te bewerken</a:t>
            </a:r>
            <a:endParaRPr lang="en-US" dirty="0"/>
          </a:p>
        </p:txBody>
      </p:sp>
      <p:sp>
        <p:nvSpPr>
          <p:cNvPr id="16" name="Tijdelijke aanduiding voor tekst 15"/>
          <p:cNvSpPr>
            <a:spLocks noGrp="1"/>
          </p:cNvSpPr>
          <p:nvPr>
            <p:ph type="body" idx="1"/>
          </p:nvPr>
        </p:nvSpPr>
        <p:spPr>
          <a:xfrm>
            <a:off x="1000246" y="1516200"/>
            <a:ext cx="7576615" cy="3753568"/>
          </a:xfrm>
          <a:prstGeom prst="rect">
            <a:avLst/>
          </a:prstGeom>
        </p:spPr>
        <p:txBody>
          <a:bodyPr vert="horz" wrap="square" lIns="0" tIns="0" rIns="0" bIns="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17" name="Tijdelijke aanduiding voor dianummer 16"/>
          <p:cNvSpPr>
            <a:spLocks noGrp="1"/>
          </p:cNvSpPr>
          <p:nvPr>
            <p:ph type="sldNum" sz="quarter" idx="4"/>
          </p:nvPr>
        </p:nvSpPr>
        <p:spPr>
          <a:xfrm>
            <a:off x="8094853" y="5296959"/>
            <a:ext cx="482044" cy="304271"/>
          </a:xfrm>
          <a:prstGeom prst="rect">
            <a:avLst/>
          </a:prstGeom>
        </p:spPr>
        <p:txBody>
          <a:bodyPr vert="horz" lIns="0" tIns="0" rIns="0" bIns="0" rtlCol="0" anchor="t" anchorCtr="0"/>
          <a:lstStyle>
            <a:lvl1pPr algn="r">
              <a:defRPr sz="1200">
                <a:solidFill>
                  <a:schemeClr val="tx1"/>
                </a:solidFill>
              </a:defRPr>
            </a:lvl1pPr>
          </a:lstStyle>
          <a:p>
            <a:fld id="{C3B008CD-0871-4BAA-AB4D-4B60B7A5225C}" type="slidenum">
              <a:rPr lang="en-US" smtClean="0"/>
              <a:pPr/>
              <a:t>‹Nº›</a:t>
            </a:fld>
            <a:endParaRPr lang="en-US" dirty="0"/>
          </a:p>
        </p:txBody>
      </p:sp>
      <p:pic>
        <p:nvPicPr>
          <p:cNvPr id="12" name="Afbeelding 11" descr="logo_zondertagline.pn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541451" y="337220"/>
            <a:ext cx="1427286" cy="469900"/>
          </a:xfrm>
          <a:prstGeom prst="rect">
            <a:avLst/>
          </a:prstGeom>
        </p:spPr>
      </p:pic>
    </p:spTree>
    <p:extLst>
      <p:ext uri="{BB962C8B-B14F-4D97-AF65-F5344CB8AC3E}">
        <p14:creationId xmlns="" xmlns:p14="http://schemas.microsoft.com/office/powerpoint/2010/main" val="19271290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0" r:id="rId6"/>
    <p:sldLayoutId id="2147483658" r:id="rId7"/>
    <p:sldLayoutId id="2147483657" r:id="rId8"/>
    <p:sldLayoutId id="2147483659" r:id="rId9"/>
    <p:sldLayoutId id="2147483663" r:id="rId10"/>
  </p:sldLayoutIdLst>
  <p:timing>
    <p:tnLst>
      <p:par>
        <p:cTn id="1" dur="indefinite" restart="never" nodeType="tmRoot"/>
      </p:par>
    </p:tnLst>
  </p:timing>
  <p:hf sldNum="0" hdr="0" ftr="0" dt="0"/>
  <p:txStyles>
    <p:titleStyle>
      <a:lvl1pPr algn="l" defTabSz="856708" rtl="0" eaLnBrk="1" latinLnBrk="0" hangingPunct="1">
        <a:lnSpc>
          <a:spcPct val="105000"/>
        </a:lnSpc>
        <a:spcBef>
          <a:spcPct val="0"/>
        </a:spcBef>
        <a:buNone/>
        <a:defRPr sz="3000" kern="1200">
          <a:solidFill>
            <a:schemeClr val="tx1"/>
          </a:solidFill>
          <a:latin typeface="Georgia" pitchFamily="18" charset="0"/>
          <a:ea typeface="+mj-ea"/>
          <a:cs typeface="+mj-cs"/>
        </a:defRPr>
      </a:lvl1pPr>
    </p:titleStyle>
    <p:bodyStyle>
      <a:lvl1pPr marL="240598" indent="-240598" algn="l" defTabSz="856708" rtl="0" eaLnBrk="1" latinLnBrk="0" hangingPunct="1">
        <a:lnSpc>
          <a:spcPts val="2304"/>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ts val="195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6708" rtl="0" eaLnBrk="1" latinLnBrk="0" hangingPunct="1">
        <a:defRPr sz="1700" kern="1200">
          <a:solidFill>
            <a:schemeClr val="tx1"/>
          </a:solidFill>
          <a:latin typeface="+mn-lt"/>
          <a:ea typeface="+mn-ea"/>
          <a:cs typeface="+mn-cs"/>
        </a:defRPr>
      </a:lvl1pPr>
      <a:lvl2pPr marL="428354" algn="l" defTabSz="856708" rtl="0" eaLnBrk="1" latinLnBrk="0" hangingPunct="1">
        <a:defRPr sz="1700" kern="1200">
          <a:solidFill>
            <a:schemeClr val="tx1"/>
          </a:solidFill>
          <a:latin typeface="+mn-lt"/>
          <a:ea typeface="+mn-ea"/>
          <a:cs typeface="+mn-cs"/>
        </a:defRPr>
      </a:lvl2pPr>
      <a:lvl3pPr marL="856708" algn="l" defTabSz="856708" rtl="0" eaLnBrk="1" latinLnBrk="0" hangingPunct="1">
        <a:defRPr sz="1700" kern="1200">
          <a:solidFill>
            <a:schemeClr val="tx1"/>
          </a:solidFill>
          <a:latin typeface="+mn-lt"/>
          <a:ea typeface="+mn-ea"/>
          <a:cs typeface="+mn-cs"/>
        </a:defRPr>
      </a:lvl3pPr>
      <a:lvl4pPr marL="1285062" algn="l" defTabSz="856708" rtl="0" eaLnBrk="1" latinLnBrk="0" hangingPunct="1">
        <a:defRPr sz="1700" kern="1200">
          <a:solidFill>
            <a:schemeClr val="tx1"/>
          </a:solidFill>
          <a:latin typeface="+mn-lt"/>
          <a:ea typeface="+mn-ea"/>
          <a:cs typeface="+mn-cs"/>
        </a:defRPr>
      </a:lvl4pPr>
      <a:lvl5pPr marL="1713416" algn="l" defTabSz="856708" rtl="0" eaLnBrk="1" latinLnBrk="0" hangingPunct="1">
        <a:defRPr sz="1700" kern="1200">
          <a:solidFill>
            <a:schemeClr val="tx1"/>
          </a:solidFill>
          <a:latin typeface="+mn-lt"/>
          <a:ea typeface="+mn-ea"/>
          <a:cs typeface="+mn-cs"/>
        </a:defRPr>
      </a:lvl5pPr>
      <a:lvl6pPr marL="2141771" algn="l" defTabSz="856708" rtl="0" eaLnBrk="1" latinLnBrk="0" hangingPunct="1">
        <a:defRPr sz="1700" kern="1200">
          <a:solidFill>
            <a:schemeClr val="tx1"/>
          </a:solidFill>
          <a:latin typeface="+mn-lt"/>
          <a:ea typeface="+mn-ea"/>
          <a:cs typeface="+mn-cs"/>
        </a:defRPr>
      </a:lvl6pPr>
      <a:lvl7pPr marL="2570126" algn="l" defTabSz="856708" rtl="0" eaLnBrk="1" latinLnBrk="0" hangingPunct="1">
        <a:defRPr sz="1700" kern="1200">
          <a:solidFill>
            <a:schemeClr val="tx1"/>
          </a:solidFill>
          <a:latin typeface="+mn-lt"/>
          <a:ea typeface="+mn-ea"/>
          <a:cs typeface="+mn-cs"/>
        </a:defRPr>
      </a:lvl7pPr>
      <a:lvl8pPr marL="2998480" algn="l" defTabSz="856708" rtl="0" eaLnBrk="1" latinLnBrk="0" hangingPunct="1">
        <a:defRPr sz="1700" kern="1200">
          <a:solidFill>
            <a:schemeClr val="tx1"/>
          </a:solidFill>
          <a:latin typeface="+mn-lt"/>
          <a:ea typeface="+mn-ea"/>
          <a:cs typeface="+mn-cs"/>
        </a:defRPr>
      </a:lvl8pPr>
      <a:lvl9pPr marL="3426834" algn="l" defTabSz="8567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pols@ecn.nl" TargetMode="External"/><Relationship Id="rId2" Type="http://schemas.openxmlformats.org/officeDocument/2006/relationships/hyperlink" Target="mailto:falzon@ecn.nl"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hyperlink" Target="mailto:carguello@gcfun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952500"/>
            <a:ext cx="5797274" cy="1029632"/>
          </a:xfrm>
        </p:spPr>
        <p:txBody>
          <a:bodyPr/>
          <a:lstStyle/>
          <a:p>
            <a:r>
              <a:rPr lang="nl-NL" sz="2000" b="1" i="1" dirty="0" smtClean="0"/>
              <a:t>How </a:t>
            </a:r>
            <a:r>
              <a:rPr lang="nl-NL" sz="2000" b="1" i="1" dirty="0" err="1" smtClean="0"/>
              <a:t>to</a:t>
            </a:r>
            <a:r>
              <a:rPr lang="nl-NL" sz="2000" b="1" i="1" dirty="0" smtClean="0"/>
              <a:t> </a:t>
            </a:r>
            <a:r>
              <a:rPr lang="nl-NL" sz="2000" b="1" i="1" dirty="0" err="1" smtClean="0"/>
              <a:t>mobilize</a:t>
            </a:r>
            <a:r>
              <a:rPr lang="nl-NL" sz="2000" b="1" i="1" dirty="0" smtClean="0"/>
              <a:t> private sector investment </a:t>
            </a:r>
            <a:r>
              <a:rPr lang="nl-NL" sz="2000" b="1" i="1" dirty="0" err="1" smtClean="0"/>
              <a:t>into</a:t>
            </a:r>
            <a:r>
              <a:rPr lang="nl-NL" sz="2000" b="1" i="1" dirty="0" smtClean="0"/>
              <a:t> low </a:t>
            </a:r>
            <a:r>
              <a:rPr lang="nl-NL" sz="2000" b="1" i="1" dirty="0" err="1" smtClean="0"/>
              <a:t>emission</a:t>
            </a:r>
            <a:r>
              <a:rPr lang="nl-NL" sz="2000" b="1" i="1" dirty="0" smtClean="0"/>
              <a:t> </a:t>
            </a:r>
            <a:r>
              <a:rPr lang="nl-NL" sz="2000" b="1" i="1" dirty="0" err="1" smtClean="0"/>
              <a:t>infrastructure</a:t>
            </a:r>
            <a:r>
              <a:rPr lang="nl-NL" sz="2400" dirty="0" smtClean="0"/>
              <a:t/>
            </a:r>
            <a:br>
              <a:rPr lang="nl-NL" sz="2400" dirty="0" smtClean="0"/>
            </a:br>
            <a:r>
              <a:rPr lang="nl-NL" sz="1600" dirty="0" err="1" smtClean="0">
                <a:solidFill>
                  <a:schemeClr val="accent3">
                    <a:lumMod val="75000"/>
                  </a:schemeClr>
                </a:solidFill>
              </a:rPr>
              <a:t>With</a:t>
            </a:r>
            <a:r>
              <a:rPr lang="nl-NL" sz="1600" dirty="0" smtClean="0">
                <a:solidFill>
                  <a:schemeClr val="accent3">
                    <a:lumMod val="75000"/>
                  </a:schemeClr>
                </a:solidFill>
              </a:rPr>
              <a:t> </a:t>
            </a:r>
            <a:r>
              <a:rPr lang="nl-NL" sz="1600" dirty="0" err="1" smtClean="0">
                <a:solidFill>
                  <a:schemeClr val="accent3">
                    <a:lumMod val="75000"/>
                  </a:schemeClr>
                </a:solidFill>
              </a:rPr>
              <a:t>an</a:t>
            </a:r>
            <a:r>
              <a:rPr lang="nl-NL" sz="1600" dirty="0" smtClean="0">
                <a:solidFill>
                  <a:schemeClr val="accent3">
                    <a:lumMod val="75000"/>
                  </a:schemeClr>
                </a:solidFill>
              </a:rPr>
              <a:t> </a:t>
            </a:r>
            <a:r>
              <a:rPr lang="nl-NL" sz="1600" dirty="0" err="1" smtClean="0">
                <a:solidFill>
                  <a:schemeClr val="accent3">
                    <a:lumMod val="75000"/>
                  </a:schemeClr>
                </a:solidFill>
              </a:rPr>
              <a:t>example</a:t>
            </a:r>
            <a:r>
              <a:rPr lang="nl-NL" sz="1600" dirty="0" smtClean="0">
                <a:solidFill>
                  <a:schemeClr val="accent3">
                    <a:lumMod val="75000"/>
                  </a:schemeClr>
                </a:solidFill>
              </a:rPr>
              <a:t> of </a:t>
            </a:r>
            <a:r>
              <a:rPr lang="nl-NL" sz="1600" dirty="0" err="1" smtClean="0">
                <a:solidFill>
                  <a:schemeClr val="accent3">
                    <a:lumMod val="75000"/>
                  </a:schemeClr>
                </a:solidFill>
              </a:rPr>
              <a:t>the</a:t>
            </a:r>
            <a:r>
              <a:rPr lang="nl-NL" sz="1600" dirty="0" smtClean="0">
                <a:solidFill>
                  <a:schemeClr val="accent3">
                    <a:lumMod val="75000"/>
                  </a:schemeClr>
                </a:solidFill>
              </a:rPr>
              <a:t> Green </a:t>
            </a:r>
            <a:r>
              <a:rPr lang="nl-NL" sz="1600" dirty="0" err="1" smtClean="0">
                <a:solidFill>
                  <a:schemeClr val="accent3">
                    <a:lumMod val="75000"/>
                  </a:schemeClr>
                </a:solidFill>
              </a:rPr>
              <a:t>Climate</a:t>
            </a:r>
            <a:r>
              <a:rPr lang="nl-NL" sz="1600" dirty="0" smtClean="0">
                <a:solidFill>
                  <a:schemeClr val="accent3">
                    <a:lumMod val="75000"/>
                  </a:schemeClr>
                </a:solidFill>
              </a:rPr>
              <a:t> Fund as a </a:t>
            </a:r>
            <a:r>
              <a:rPr lang="nl-NL" sz="1600" dirty="0" err="1" smtClean="0">
                <a:solidFill>
                  <a:schemeClr val="accent3">
                    <a:lumMod val="75000"/>
                  </a:schemeClr>
                </a:solidFill>
              </a:rPr>
              <a:t>catalyst</a:t>
            </a:r>
            <a:endParaRPr lang="nl-NL" sz="1600" dirty="0">
              <a:solidFill>
                <a:schemeClr val="accent3">
                  <a:lumMod val="75000"/>
                </a:schemeClr>
              </a:solidFill>
            </a:endParaRPr>
          </a:p>
        </p:txBody>
      </p:sp>
      <p:sp>
        <p:nvSpPr>
          <p:cNvPr id="3" name="Subtitel 2"/>
          <p:cNvSpPr>
            <a:spLocks noGrp="1"/>
          </p:cNvSpPr>
          <p:nvPr>
            <p:ph type="subTitle" idx="1"/>
          </p:nvPr>
        </p:nvSpPr>
        <p:spPr>
          <a:xfrm>
            <a:off x="1512277" y="2215438"/>
            <a:ext cx="4322633" cy="184862"/>
          </a:xfrm>
        </p:spPr>
        <p:txBody>
          <a:bodyPr/>
          <a:lstStyle/>
          <a:p>
            <a:r>
              <a:rPr lang="nl-NL" dirty="0" smtClean="0"/>
              <a:t>James Falzon, Donald Pols (ECN)</a:t>
            </a:r>
          </a:p>
          <a:p>
            <a:r>
              <a:rPr lang="nl-NL" dirty="0" smtClean="0"/>
              <a:t>Carmen Arguello (GCF)</a:t>
            </a:r>
          </a:p>
          <a:p>
            <a:r>
              <a:rPr lang="nl-NL" dirty="0" smtClean="0"/>
              <a:t>Dieu Trinh Nguyen (Govt of Vietnam)</a:t>
            </a:r>
          </a:p>
          <a:p>
            <a:r>
              <a:rPr lang="nl-NL" dirty="0" smtClean="0"/>
              <a:t>Punta </a:t>
            </a:r>
            <a:r>
              <a:rPr lang="nl-NL" dirty="0"/>
              <a:t>Cana, October 2015</a:t>
            </a:r>
          </a:p>
          <a:p>
            <a:endParaRPr lang="nl-NL" dirty="0" smtClean="0"/>
          </a:p>
          <a:p>
            <a:endParaRPr lang="nl-NL" dirty="0"/>
          </a:p>
        </p:txBody>
      </p:sp>
      <p:pic>
        <p:nvPicPr>
          <p:cNvPr id="4" name="Picture 3" descr="http://mitigationpartnership.net/sites/default/files/logoleds.jpg?135765924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114300"/>
            <a:ext cx="1310418" cy="9111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0632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69" y="157200"/>
            <a:ext cx="6010431" cy="989655"/>
          </a:xfrm>
        </p:spPr>
        <p:txBody>
          <a:bodyPr/>
          <a:lstStyle/>
          <a:p>
            <a:r>
              <a:rPr lang="en-US" dirty="0" smtClean="0"/>
              <a:t>Advantages and disadvantages of Public Private Partnership projects</a:t>
            </a:r>
            <a:endParaRPr lang="en-US" dirty="0"/>
          </a:p>
        </p:txBody>
      </p:sp>
      <p:sp>
        <p:nvSpPr>
          <p:cNvPr id="3" name="Content Placeholder 2"/>
          <p:cNvSpPr>
            <a:spLocks noGrp="1"/>
          </p:cNvSpPr>
          <p:nvPr>
            <p:ph sz="quarter" idx="11"/>
          </p:nvPr>
        </p:nvSpPr>
        <p:spPr>
          <a:xfrm>
            <a:off x="1000247" y="1514856"/>
            <a:ext cx="3571753" cy="3754911"/>
          </a:xfrm>
        </p:spPr>
        <p:txBody>
          <a:bodyPr/>
          <a:lstStyle/>
          <a:p>
            <a:pPr marL="0" indent="0">
              <a:buNone/>
            </a:pPr>
            <a:r>
              <a:rPr lang="en-GB" u="sng" dirty="0" smtClean="0"/>
              <a:t>Advantages</a:t>
            </a:r>
          </a:p>
          <a:p>
            <a:r>
              <a:rPr lang="en-GB" dirty="0"/>
              <a:t>Reduction on public treasury</a:t>
            </a:r>
          </a:p>
          <a:p>
            <a:r>
              <a:rPr lang="en-GB" dirty="0" smtClean="0"/>
              <a:t>Value for money</a:t>
            </a:r>
          </a:p>
          <a:p>
            <a:pPr lvl="1"/>
            <a:r>
              <a:rPr lang="en-GB" dirty="0" smtClean="0"/>
              <a:t>Risk transfer</a:t>
            </a:r>
          </a:p>
          <a:p>
            <a:pPr lvl="1"/>
            <a:r>
              <a:rPr lang="en-GB" dirty="0" smtClean="0"/>
              <a:t>Output based specification</a:t>
            </a:r>
          </a:p>
          <a:p>
            <a:pPr lvl="1"/>
            <a:r>
              <a:rPr lang="en-GB" dirty="0" smtClean="0"/>
              <a:t>Performance incentives</a:t>
            </a:r>
          </a:p>
          <a:p>
            <a:pPr lvl="1"/>
            <a:r>
              <a:rPr lang="en-GB" dirty="0" smtClean="0"/>
              <a:t>Private management skills</a:t>
            </a:r>
          </a:p>
          <a:p>
            <a:pPr lvl="1"/>
            <a:r>
              <a:rPr lang="en-GB" dirty="0" smtClean="0"/>
              <a:t>Competition</a:t>
            </a:r>
          </a:p>
          <a:p>
            <a:pPr lvl="1"/>
            <a:r>
              <a:rPr lang="en-GB" dirty="0" smtClean="0"/>
              <a:t>Innovation</a:t>
            </a:r>
          </a:p>
          <a:p>
            <a:r>
              <a:rPr lang="en-GB" dirty="0" smtClean="0"/>
              <a:t>Foreign Direct Investment</a:t>
            </a:r>
          </a:p>
          <a:p>
            <a:r>
              <a:rPr lang="en-GB" dirty="0" smtClean="0"/>
              <a:t>Time to delivery savings</a:t>
            </a:r>
          </a:p>
          <a:p>
            <a:r>
              <a:rPr lang="en-GB" dirty="0" smtClean="0"/>
              <a:t>Improved response to market</a:t>
            </a:r>
          </a:p>
          <a:p>
            <a:r>
              <a:rPr lang="en-GB" dirty="0" smtClean="0"/>
              <a:t>Improved costing (sunk costs)</a:t>
            </a:r>
          </a:p>
          <a:p>
            <a:endParaRPr lang="en-US" dirty="0" smtClean="0"/>
          </a:p>
          <a:p>
            <a:endParaRPr lang="en-US" dirty="0"/>
          </a:p>
          <a:p>
            <a:endParaRPr lang="en-US" dirty="0"/>
          </a:p>
        </p:txBody>
      </p:sp>
      <p:sp>
        <p:nvSpPr>
          <p:cNvPr id="4" name="Content Placeholder 2"/>
          <p:cNvSpPr txBox="1">
            <a:spLocks/>
          </p:cNvSpPr>
          <p:nvPr/>
        </p:nvSpPr>
        <p:spPr>
          <a:xfrm>
            <a:off x="4953000" y="1514855"/>
            <a:ext cx="3571753" cy="3754911"/>
          </a:xfrm>
          <a:prstGeom prst="rect">
            <a:avLst/>
          </a:prstGeom>
        </p:spPr>
        <p:txBody>
          <a:bodyPr vert="horz" wrap="square" lIns="0" tIns="0" rIns="0" bIns="0" rtlCol="0">
            <a:noAutofit/>
          </a:bodyPr>
          <a:lstStyle>
            <a:lvl1pPr marL="240598" indent="-240598" algn="l" defTabSz="856708" rtl="0" eaLnBrk="1" latinLnBrk="0" hangingPunct="1">
              <a:lnSpc>
                <a:spcPct val="100000"/>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None/>
            </a:pPr>
            <a:r>
              <a:rPr lang="en-GB" u="sng" dirty="0" smtClean="0"/>
              <a:t>Disadvantages </a:t>
            </a:r>
          </a:p>
          <a:p>
            <a:r>
              <a:rPr lang="en-GB" dirty="0" smtClean="0"/>
              <a:t>Higher transaction costs</a:t>
            </a:r>
          </a:p>
          <a:p>
            <a:r>
              <a:rPr lang="en-GB" dirty="0" smtClean="0"/>
              <a:t>Higher capital costs</a:t>
            </a:r>
          </a:p>
          <a:p>
            <a:r>
              <a:rPr lang="en-GB" dirty="0" smtClean="0"/>
              <a:t>Risk transfer</a:t>
            </a:r>
          </a:p>
          <a:p>
            <a:r>
              <a:rPr lang="en-GB" dirty="0" smtClean="0"/>
              <a:t>Insecurities</a:t>
            </a:r>
          </a:p>
          <a:p>
            <a:r>
              <a:rPr lang="en-GB" dirty="0" smtClean="0"/>
              <a:t>Inefficiencies</a:t>
            </a:r>
          </a:p>
          <a:p>
            <a:r>
              <a:rPr lang="en-GB" dirty="0" smtClean="0"/>
              <a:t>Culture gap</a:t>
            </a:r>
          </a:p>
          <a:p>
            <a:r>
              <a:rPr lang="en-GB" dirty="0" smtClean="0"/>
              <a:t>Short term rigidities</a:t>
            </a:r>
          </a:p>
          <a:p>
            <a:r>
              <a:rPr lang="en-GB" dirty="0" smtClean="0"/>
              <a:t>Public sector staff concern</a:t>
            </a:r>
          </a:p>
          <a:p>
            <a:pPr marL="0" indent="0">
              <a:buNone/>
            </a:pPr>
            <a:endParaRPr lang="en-US" dirty="0" smtClean="0"/>
          </a:p>
          <a:p>
            <a:endParaRPr lang="en-US" dirty="0" smtClean="0"/>
          </a:p>
          <a:p>
            <a:endParaRPr lang="en-US" dirty="0"/>
          </a:p>
        </p:txBody>
      </p:sp>
      <p:sp>
        <p:nvSpPr>
          <p:cNvPr id="5" name="TextBox 4"/>
          <p:cNvSpPr txBox="1"/>
          <p:nvPr/>
        </p:nvSpPr>
        <p:spPr>
          <a:xfrm>
            <a:off x="7239000" y="5100176"/>
            <a:ext cx="1460478" cy="430887"/>
          </a:xfrm>
          <a:prstGeom prst="rect">
            <a:avLst/>
          </a:prstGeom>
          <a:noFill/>
        </p:spPr>
        <p:txBody>
          <a:bodyPr wrap="square" rtlCol="0">
            <a:spAutoFit/>
          </a:bodyPr>
          <a:lstStyle/>
          <a:p>
            <a:r>
              <a:rPr lang="en-US" sz="1100" dirty="0" smtClean="0"/>
              <a:t>Source: Van </a:t>
            </a:r>
            <a:r>
              <a:rPr lang="en-US" sz="1100" dirty="0" err="1" smtClean="0"/>
              <a:t>Herpen</a:t>
            </a:r>
            <a:r>
              <a:rPr lang="en-US" sz="1100" dirty="0" smtClean="0"/>
              <a:t>(2013)</a:t>
            </a:r>
            <a:endParaRPr lang="en-US" sz="1100" dirty="0"/>
          </a:p>
        </p:txBody>
      </p:sp>
    </p:spTree>
    <p:extLst>
      <p:ext uri="{BB962C8B-B14F-4D97-AF65-F5344CB8AC3E}">
        <p14:creationId xmlns="" xmlns:p14="http://schemas.microsoft.com/office/powerpoint/2010/main" val="1690793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needed to get private sector involved in infrastructure?</a:t>
            </a:r>
            <a:endParaRPr lang="en-GB" dirty="0"/>
          </a:p>
        </p:txBody>
      </p:sp>
      <p:graphicFrame>
        <p:nvGraphicFramePr>
          <p:cNvPr id="4" name="Content Placeholder 3"/>
          <p:cNvGraphicFramePr>
            <a:graphicFrameLocks noGrp="1"/>
          </p:cNvGraphicFramePr>
          <p:nvPr>
            <p:ph sz="quarter" idx="11"/>
            <p:extLst>
              <p:ext uri="{D42A27DB-BD31-4B8C-83A1-F6EECF244321}">
                <p14:modId xmlns="" xmlns:p14="http://schemas.microsoft.com/office/powerpoint/2010/main" val="2574199891"/>
              </p:ext>
            </p:extLst>
          </p:nvPr>
        </p:nvGraphicFramePr>
        <p:xfrm>
          <a:off x="4546716" y="1493945"/>
          <a:ext cx="4825884" cy="433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90500" y="1866900"/>
            <a:ext cx="4191000" cy="1441805"/>
          </a:xfrm>
          <a:prstGeom prst="rect">
            <a:avLst/>
          </a:prstGeom>
        </p:spPr>
        <p:txBody>
          <a:bodyPr wrap="square">
            <a:spAutoFit/>
          </a:bodyPr>
          <a:lstStyle/>
          <a:p>
            <a:pPr marL="398145" indent="-171450">
              <a:lnSpc>
                <a:spcPct val="105000"/>
              </a:lnSpc>
              <a:spcAft>
                <a:spcPts val="0"/>
              </a:spcAft>
              <a:buFont typeface="Arial" panose="020B0604020202020204" pitchFamily="34" charset="0"/>
              <a:buChar char="•"/>
            </a:pPr>
            <a:r>
              <a:rPr lang="en-GB" sz="1200" dirty="0"/>
              <a:t>Customs (import and export)</a:t>
            </a:r>
          </a:p>
          <a:p>
            <a:pPr marL="398145" indent="-171450">
              <a:lnSpc>
                <a:spcPct val="105000"/>
              </a:lnSpc>
              <a:spcAft>
                <a:spcPts val="0"/>
              </a:spcAft>
              <a:buFont typeface="Arial" panose="020B0604020202020204" pitchFamily="34" charset="0"/>
              <a:buChar char="•"/>
            </a:pPr>
            <a:r>
              <a:rPr lang="en-GB" sz="1200" dirty="0"/>
              <a:t>Ease of starting, operating, closing a business, including licensing and registration</a:t>
            </a:r>
          </a:p>
          <a:p>
            <a:pPr marL="398145" indent="-171450">
              <a:lnSpc>
                <a:spcPct val="105000"/>
              </a:lnSpc>
              <a:spcAft>
                <a:spcPts val="0"/>
              </a:spcAft>
              <a:buFont typeface="Arial" panose="020B0604020202020204" pitchFamily="34" charset="0"/>
              <a:buChar char="•"/>
            </a:pPr>
            <a:r>
              <a:rPr lang="en-GB" sz="1200" dirty="0"/>
              <a:t>Labour market (skills &amp; flexibility)</a:t>
            </a:r>
          </a:p>
          <a:p>
            <a:pPr marL="398145" indent="-171450">
              <a:lnSpc>
                <a:spcPct val="105000"/>
              </a:lnSpc>
              <a:spcAft>
                <a:spcPts val="0"/>
              </a:spcAft>
              <a:buFont typeface="Arial" panose="020B0604020202020204" pitchFamily="34" charset="0"/>
              <a:buChar char="•"/>
            </a:pPr>
            <a:r>
              <a:rPr lang="en-GB" sz="1200" dirty="0"/>
              <a:t>Property entitlements, incl. land</a:t>
            </a:r>
          </a:p>
          <a:p>
            <a:pPr marL="398145" indent="-171450">
              <a:lnSpc>
                <a:spcPct val="105000"/>
              </a:lnSpc>
              <a:spcAft>
                <a:spcPts val="0"/>
              </a:spcAft>
              <a:buFont typeface="Arial" panose="020B0604020202020204" pitchFamily="34" charset="0"/>
              <a:buChar char="•"/>
            </a:pPr>
            <a:r>
              <a:rPr lang="en-GB" sz="1200" dirty="0"/>
              <a:t>Taxes </a:t>
            </a:r>
          </a:p>
          <a:p>
            <a:pPr marL="398145" indent="-171450">
              <a:lnSpc>
                <a:spcPct val="105000"/>
              </a:lnSpc>
              <a:spcAft>
                <a:spcPts val="0"/>
              </a:spcAft>
              <a:buFont typeface="Arial" panose="020B0604020202020204" pitchFamily="34" charset="0"/>
              <a:buChar char="•"/>
            </a:pPr>
            <a:r>
              <a:rPr lang="en-GB" sz="1200" dirty="0"/>
              <a:t>Contract set-up and enforcement</a:t>
            </a:r>
            <a:endParaRPr lang="en-GB" sz="1200" dirty="0">
              <a:ea typeface="Calibri"/>
              <a:cs typeface="Times New Roman"/>
            </a:endParaRPr>
          </a:p>
        </p:txBody>
      </p:sp>
      <p:sp>
        <p:nvSpPr>
          <p:cNvPr id="6" name="Rectangle 5"/>
          <p:cNvSpPr/>
          <p:nvPr/>
        </p:nvSpPr>
        <p:spPr>
          <a:xfrm>
            <a:off x="190500" y="3204604"/>
            <a:ext cx="4419600" cy="1247906"/>
          </a:xfrm>
          <a:prstGeom prst="rect">
            <a:avLst/>
          </a:prstGeom>
        </p:spPr>
        <p:txBody>
          <a:bodyPr wrap="square">
            <a:spAutoFit/>
          </a:bodyPr>
          <a:lstStyle/>
          <a:p>
            <a:pPr marL="398145" indent="-171450">
              <a:lnSpc>
                <a:spcPct val="105000"/>
              </a:lnSpc>
              <a:spcAft>
                <a:spcPts val="0"/>
              </a:spcAft>
              <a:buFont typeface="Arial" panose="020B0604020202020204" pitchFamily="34" charset="0"/>
              <a:buChar char="•"/>
            </a:pPr>
            <a:r>
              <a:rPr lang="en-GB" sz="1200" dirty="0"/>
              <a:t>Legal institutions, rule of law</a:t>
            </a:r>
          </a:p>
          <a:p>
            <a:pPr marL="398145" indent="-171450">
              <a:lnSpc>
                <a:spcPct val="105000"/>
              </a:lnSpc>
              <a:spcAft>
                <a:spcPts val="0"/>
              </a:spcAft>
              <a:buFont typeface="Arial" panose="020B0604020202020204" pitchFamily="34" charset="0"/>
              <a:buChar char="•"/>
            </a:pPr>
            <a:r>
              <a:rPr lang="en-GB" sz="1200" dirty="0"/>
              <a:t>Education policies, human &amp; institutional capacities (overlap with business capacity)</a:t>
            </a:r>
          </a:p>
          <a:p>
            <a:pPr marL="398145" indent="-171450">
              <a:lnSpc>
                <a:spcPct val="105000"/>
              </a:lnSpc>
              <a:spcAft>
                <a:spcPts val="0"/>
              </a:spcAft>
              <a:buFont typeface="Arial" panose="020B0604020202020204" pitchFamily="34" charset="0"/>
              <a:buChar char="•"/>
            </a:pPr>
            <a:r>
              <a:rPr lang="en-GB" sz="1200" dirty="0"/>
              <a:t>Macroeconomic policy framework, political stability</a:t>
            </a:r>
          </a:p>
          <a:p>
            <a:pPr marL="398145" indent="-171450">
              <a:lnSpc>
                <a:spcPct val="105000"/>
              </a:lnSpc>
              <a:spcAft>
                <a:spcPts val="0"/>
              </a:spcAft>
              <a:buFont typeface="Arial" panose="020B0604020202020204" pitchFamily="34" charset="0"/>
              <a:buChar char="•"/>
            </a:pPr>
            <a:r>
              <a:rPr lang="en-GB" sz="1200" dirty="0"/>
              <a:t>Financial market, access to finance</a:t>
            </a:r>
          </a:p>
          <a:p>
            <a:pPr marL="398145" indent="-171450">
              <a:lnSpc>
                <a:spcPct val="105000"/>
              </a:lnSpc>
              <a:spcAft>
                <a:spcPts val="0"/>
              </a:spcAft>
              <a:buFont typeface="Arial" panose="020B0604020202020204" pitchFamily="34" charset="0"/>
              <a:buChar char="•"/>
            </a:pPr>
            <a:r>
              <a:rPr lang="en-GB" sz="1200" dirty="0"/>
              <a:t>Infrastructure (energy, transport)</a:t>
            </a:r>
            <a:endParaRPr lang="en-GB" sz="1200" dirty="0">
              <a:ea typeface="Calibri"/>
              <a:cs typeface="Times New Roman"/>
            </a:endParaRPr>
          </a:p>
        </p:txBody>
      </p:sp>
      <p:sp>
        <p:nvSpPr>
          <p:cNvPr id="7" name="Rectangle 6"/>
          <p:cNvSpPr/>
          <p:nvPr/>
        </p:nvSpPr>
        <p:spPr>
          <a:xfrm>
            <a:off x="190500" y="4381500"/>
            <a:ext cx="4991100" cy="1054006"/>
          </a:xfrm>
          <a:prstGeom prst="rect">
            <a:avLst/>
          </a:prstGeom>
        </p:spPr>
        <p:txBody>
          <a:bodyPr wrap="square">
            <a:spAutoFit/>
          </a:bodyPr>
          <a:lstStyle/>
          <a:p>
            <a:pPr marL="398145" indent="-171450">
              <a:lnSpc>
                <a:spcPct val="105000"/>
              </a:lnSpc>
              <a:spcAft>
                <a:spcPts val="0"/>
              </a:spcAft>
              <a:buFont typeface="Arial" panose="020B0604020202020204" pitchFamily="34" charset="0"/>
              <a:buChar char="•"/>
            </a:pPr>
            <a:r>
              <a:rPr lang="en-GB" sz="1200" dirty="0"/>
              <a:t>Cluster policies </a:t>
            </a:r>
            <a:endParaRPr lang="en-GB" sz="1200" dirty="0" smtClean="0"/>
          </a:p>
          <a:p>
            <a:pPr marL="398145" indent="-171450">
              <a:lnSpc>
                <a:spcPct val="105000"/>
              </a:lnSpc>
              <a:spcAft>
                <a:spcPts val="0"/>
              </a:spcAft>
              <a:buFont typeface="Arial" panose="020B0604020202020204" pitchFamily="34" charset="0"/>
              <a:buChar char="•"/>
            </a:pPr>
            <a:r>
              <a:rPr lang="en-GB" sz="1200" dirty="0" smtClean="0"/>
              <a:t>Targeted </a:t>
            </a:r>
            <a:r>
              <a:rPr lang="en-GB" sz="1200" dirty="0"/>
              <a:t>research &amp; development policies</a:t>
            </a:r>
          </a:p>
          <a:p>
            <a:pPr marL="398145" indent="-171450">
              <a:lnSpc>
                <a:spcPct val="105000"/>
              </a:lnSpc>
              <a:spcAft>
                <a:spcPts val="0"/>
              </a:spcAft>
              <a:buFont typeface="Arial" panose="020B0604020202020204" pitchFamily="34" charset="0"/>
              <a:buChar char="•"/>
            </a:pPr>
            <a:r>
              <a:rPr lang="en-GB" sz="1200" dirty="0"/>
              <a:t>International cooperation on low-carbon technology (including tech. transfer and trade policy)</a:t>
            </a:r>
          </a:p>
          <a:p>
            <a:pPr marL="398145" indent="-171450">
              <a:lnSpc>
                <a:spcPct val="105000"/>
              </a:lnSpc>
              <a:spcAft>
                <a:spcPts val="0"/>
              </a:spcAft>
              <a:buFont typeface="Arial" panose="020B0604020202020204" pitchFamily="34" charset="0"/>
              <a:buChar char="•"/>
            </a:pPr>
            <a:r>
              <a:rPr lang="en-GB" sz="1200" dirty="0" smtClean="0"/>
              <a:t>Value </a:t>
            </a:r>
            <a:r>
              <a:rPr lang="en-GB" sz="1200" dirty="0"/>
              <a:t>chain promotion (including standards and codes)</a:t>
            </a:r>
            <a:endParaRPr lang="en-GB" sz="1200" dirty="0">
              <a:ea typeface="Calibri"/>
              <a:cs typeface="Times New Roman"/>
            </a:endParaRPr>
          </a:p>
        </p:txBody>
      </p:sp>
      <p:sp>
        <p:nvSpPr>
          <p:cNvPr id="8" name="TextBox 7"/>
          <p:cNvSpPr txBox="1"/>
          <p:nvPr/>
        </p:nvSpPr>
        <p:spPr>
          <a:xfrm>
            <a:off x="1752600" y="5470272"/>
            <a:ext cx="3131840" cy="276999"/>
          </a:xfrm>
          <a:prstGeom prst="rect">
            <a:avLst/>
          </a:prstGeom>
          <a:noFill/>
        </p:spPr>
        <p:txBody>
          <a:bodyPr wrap="square" rtlCol="0">
            <a:spAutoFit/>
          </a:bodyPr>
          <a:lstStyle/>
          <a:p>
            <a:pPr algn="r" defTabSz="810433">
              <a:buClr>
                <a:schemeClr val="bg2"/>
              </a:buClr>
              <a:defRPr/>
            </a:pPr>
            <a:r>
              <a:rPr lang="en-GB" sz="1200" dirty="0" smtClean="0">
                <a:solidFill>
                  <a:schemeClr val="bg1">
                    <a:lumMod val="85000"/>
                  </a:schemeClr>
                </a:solidFill>
              </a:rPr>
              <a:t>Source: </a:t>
            </a:r>
            <a:r>
              <a:rPr lang="en-US" sz="1200" dirty="0" err="1">
                <a:solidFill>
                  <a:schemeClr val="bg1">
                    <a:lumMod val="85000"/>
                  </a:schemeClr>
                </a:solidFill>
              </a:rPr>
              <a:t>Stadelmann</a:t>
            </a:r>
            <a:r>
              <a:rPr lang="en-US" sz="1200" dirty="0">
                <a:solidFill>
                  <a:schemeClr val="bg1">
                    <a:lumMod val="85000"/>
                  </a:schemeClr>
                </a:solidFill>
              </a:rPr>
              <a:t> </a:t>
            </a:r>
            <a:r>
              <a:rPr lang="en-US" sz="1200" dirty="0" smtClean="0">
                <a:solidFill>
                  <a:schemeClr val="bg1">
                    <a:lumMod val="85000"/>
                  </a:schemeClr>
                </a:solidFill>
              </a:rPr>
              <a:t>&amp;</a:t>
            </a:r>
            <a:r>
              <a:rPr lang="en-US" sz="1200" dirty="0" err="1" smtClean="0">
                <a:solidFill>
                  <a:schemeClr val="bg1">
                    <a:lumMod val="85000"/>
                  </a:schemeClr>
                </a:solidFill>
              </a:rPr>
              <a:t>Michaelowa</a:t>
            </a:r>
            <a:r>
              <a:rPr lang="en-US" sz="1200" dirty="0" smtClean="0">
                <a:solidFill>
                  <a:schemeClr val="bg1">
                    <a:lumMod val="85000"/>
                  </a:schemeClr>
                </a:solidFill>
              </a:rPr>
              <a:t> 2011</a:t>
            </a:r>
            <a:endParaRPr lang="en-GB" sz="1200" dirty="0">
              <a:solidFill>
                <a:schemeClr val="bg1">
                  <a:lumMod val="85000"/>
                </a:schemeClr>
              </a:solidFill>
            </a:endParaRPr>
          </a:p>
        </p:txBody>
      </p:sp>
      <p:sp>
        <p:nvSpPr>
          <p:cNvPr id="9" name="TextBox 8"/>
          <p:cNvSpPr txBox="1"/>
          <p:nvPr/>
        </p:nvSpPr>
        <p:spPr>
          <a:xfrm>
            <a:off x="482182" y="1493945"/>
            <a:ext cx="3937417" cy="338554"/>
          </a:xfrm>
          <a:prstGeom prst="rect">
            <a:avLst/>
          </a:prstGeom>
          <a:noFill/>
        </p:spPr>
        <p:txBody>
          <a:bodyPr wrap="square" rtlCol="0">
            <a:spAutoFit/>
          </a:bodyPr>
          <a:lstStyle/>
          <a:p>
            <a:pPr defTabSz="810433">
              <a:buClr>
                <a:schemeClr val="bg2"/>
              </a:buClr>
              <a:defRPr/>
            </a:pPr>
            <a:r>
              <a:rPr lang="en-GB" sz="1600" b="1" dirty="0" smtClean="0"/>
              <a:t>Enabling conditions</a:t>
            </a:r>
            <a:endParaRPr lang="en-GB" sz="1600" b="1" dirty="0"/>
          </a:p>
        </p:txBody>
      </p:sp>
      <p:sp>
        <p:nvSpPr>
          <p:cNvPr id="10" name="TextBox 9"/>
          <p:cNvSpPr txBox="1"/>
          <p:nvPr/>
        </p:nvSpPr>
        <p:spPr>
          <a:xfrm>
            <a:off x="5161722" y="1493945"/>
            <a:ext cx="3937417" cy="338554"/>
          </a:xfrm>
          <a:prstGeom prst="rect">
            <a:avLst/>
          </a:prstGeom>
          <a:noFill/>
        </p:spPr>
        <p:txBody>
          <a:bodyPr wrap="square" rtlCol="0">
            <a:spAutoFit/>
          </a:bodyPr>
          <a:lstStyle/>
          <a:p>
            <a:pPr defTabSz="810433">
              <a:buClr>
                <a:schemeClr val="bg2"/>
              </a:buClr>
              <a:defRPr/>
            </a:pPr>
            <a:r>
              <a:rPr lang="en-GB" sz="1600" b="1" dirty="0" smtClean="0"/>
              <a:t>Activities</a:t>
            </a:r>
            <a:endParaRPr lang="en-GB" sz="1600" b="1" dirty="0"/>
          </a:p>
        </p:txBody>
      </p:sp>
    </p:spTree>
    <p:extLst>
      <p:ext uri="{BB962C8B-B14F-4D97-AF65-F5344CB8AC3E}">
        <p14:creationId xmlns="" xmlns:p14="http://schemas.microsoft.com/office/powerpoint/2010/main" val="222447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69" y="157200"/>
            <a:ext cx="6162831" cy="989655"/>
          </a:xfrm>
        </p:spPr>
        <p:txBody>
          <a:bodyPr/>
          <a:lstStyle/>
          <a:p>
            <a:r>
              <a:rPr lang="en-US" sz="2400" dirty="0" smtClean="0"/>
              <a:t>How to maximize the advantage of reducing public budget burden through financial instrument design?</a:t>
            </a:r>
            <a:endParaRPr lang="en-US" sz="2400" dirty="0"/>
          </a:p>
        </p:txBody>
      </p:sp>
      <p:graphicFrame>
        <p:nvGraphicFramePr>
          <p:cNvPr id="9" name="Object 8"/>
          <p:cNvGraphicFramePr>
            <a:graphicFrameLocks noChangeAspect="1"/>
          </p:cNvGraphicFramePr>
          <p:nvPr>
            <p:extLst>
              <p:ext uri="{D42A27DB-BD31-4B8C-83A1-F6EECF244321}">
                <p14:modId xmlns="" xmlns:p14="http://schemas.microsoft.com/office/powerpoint/2010/main" val="1988621619"/>
              </p:ext>
            </p:extLst>
          </p:nvPr>
        </p:nvGraphicFramePr>
        <p:xfrm>
          <a:off x="1328127" y="1417340"/>
          <a:ext cx="6484233" cy="3987803"/>
        </p:xfrm>
        <a:graphic>
          <a:graphicData uri="http://schemas.openxmlformats.org/presentationml/2006/ole">
            <p:oleObj spid="_x0000_s1117" r:id="rId4" imgW="5636050" imgH="3453945" progId="">
              <p:embed/>
            </p:oleObj>
          </a:graphicData>
        </a:graphic>
      </p:graphicFrame>
      <p:sp>
        <p:nvSpPr>
          <p:cNvPr id="4" name="Rectangle 3"/>
          <p:cNvSpPr/>
          <p:nvPr/>
        </p:nvSpPr>
        <p:spPr>
          <a:xfrm>
            <a:off x="2971800" y="4762500"/>
            <a:ext cx="484056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599468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012546" y="1423100"/>
            <a:ext cx="7576038" cy="3754911"/>
          </a:xfrm>
        </p:spPr>
        <p:txBody>
          <a:bodyPr/>
          <a:lstStyle/>
          <a:p>
            <a:r>
              <a:rPr lang="en-US" dirty="0" smtClean="0"/>
              <a:t>Highly </a:t>
            </a:r>
            <a:r>
              <a:rPr lang="en-US" dirty="0" err="1" smtClean="0"/>
              <a:t>stylised</a:t>
            </a:r>
            <a:r>
              <a:rPr lang="en-US" dirty="0" smtClean="0"/>
              <a:t> spectrum of policies/instruments for </a:t>
            </a:r>
            <a:r>
              <a:rPr lang="en-US" dirty="0" err="1" smtClean="0"/>
              <a:t>catalysing</a:t>
            </a:r>
            <a:r>
              <a:rPr lang="en-US" dirty="0" smtClean="0"/>
              <a:t> private sector investment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In reality the ‘efficiency’ of any approach is context specific</a:t>
            </a:r>
          </a:p>
          <a:p>
            <a:r>
              <a:rPr lang="en-US" dirty="0" smtClean="0"/>
              <a:t>Should also consider effectiveness and feasibility (GCF </a:t>
            </a:r>
            <a:r>
              <a:rPr lang="en-US" smtClean="0"/>
              <a:t>investment criteria)</a:t>
            </a:r>
            <a:endParaRPr lang="en-US" dirty="0" smtClean="0"/>
          </a:p>
        </p:txBody>
      </p:sp>
      <p:graphicFrame>
        <p:nvGraphicFramePr>
          <p:cNvPr id="4" name="Diagram 3"/>
          <p:cNvGraphicFramePr/>
          <p:nvPr>
            <p:extLst>
              <p:ext uri="{D42A27DB-BD31-4B8C-83A1-F6EECF244321}">
                <p14:modId xmlns="" xmlns:p14="http://schemas.microsoft.com/office/powerpoint/2010/main" val="508755412"/>
              </p:ext>
            </p:extLst>
          </p:nvPr>
        </p:nvGraphicFramePr>
        <p:xfrm>
          <a:off x="228637" y="1822455"/>
          <a:ext cx="8208912"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42408" y="1866900"/>
            <a:ext cx="2301592" cy="276999"/>
          </a:xfrm>
          <a:prstGeom prst="rect">
            <a:avLst/>
          </a:prstGeom>
          <a:noFill/>
        </p:spPr>
        <p:txBody>
          <a:bodyPr wrap="none" rtlCol="0">
            <a:spAutoFit/>
          </a:bodyPr>
          <a:lstStyle/>
          <a:p>
            <a:pPr algn="r"/>
            <a:r>
              <a:rPr lang="en-GB" sz="1200" dirty="0" smtClean="0"/>
              <a:t>Figure: adapted from </a:t>
            </a:r>
            <a:r>
              <a:rPr lang="en-US" sz="1200" dirty="0" err="1" smtClean="0"/>
              <a:t>Lutken</a:t>
            </a:r>
            <a:r>
              <a:rPr lang="en-US" sz="1200" dirty="0" smtClean="0"/>
              <a:t> 2014</a:t>
            </a:r>
            <a:endParaRPr lang="en-GB" sz="1200" dirty="0"/>
          </a:p>
        </p:txBody>
      </p:sp>
      <p:sp>
        <p:nvSpPr>
          <p:cNvPr id="5" name="Right Arrow 4"/>
          <p:cNvSpPr/>
          <p:nvPr/>
        </p:nvSpPr>
        <p:spPr>
          <a:xfrm>
            <a:off x="1043917" y="4152900"/>
            <a:ext cx="6931566" cy="509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Decreasing leverage of public funds / decreasing efficiency</a:t>
            </a:r>
            <a:endParaRPr lang="nl-NL" dirty="0"/>
          </a:p>
        </p:txBody>
      </p:sp>
      <p:sp>
        <p:nvSpPr>
          <p:cNvPr id="10" name="Title 1"/>
          <p:cNvSpPr>
            <a:spLocks noGrp="1"/>
          </p:cNvSpPr>
          <p:nvPr>
            <p:ph type="title"/>
          </p:nvPr>
        </p:nvSpPr>
        <p:spPr>
          <a:xfrm>
            <a:off x="999969" y="157200"/>
            <a:ext cx="6162831" cy="989655"/>
          </a:xfrm>
        </p:spPr>
        <p:txBody>
          <a:bodyPr/>
          <a:lstStyle/>
          <a:p>
            <a:r>
              <a:rPr lang="en-US" sz="2400" dirty="0" smtClean="0"/>
              <a:t>How to maximize the advantage of reducing public budget burden through financial instrument design?</a:t>
            </a:r>
            <a:endParaRPr lang="en-US" sz="2400" dirty="0"/>
          </a:p>
        </p:txBody>
      </p:sp>
    </p:spTree>
    <p:extLst>
      <p:ext uri="{BB962C8B-B14F-4D97-AF65-F5344CB8AC3E}">
        <p14:creationId xmlns="" xmlns:p14="http://schemas.microsoft.com/office/powerpoint/2010/main" val="3056496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smtClean="0"/>
              <a:t>Appropriate instrument selection</a:t>
            </a:r>
            <a:r>
              <a:rPr lang="nl-NL" sz="2000" dirty="0"/>
              <a:t> </a:t>
            </a:r>
            <a:r>
              <a:rPr lang="nl-NL" sz="2000" dirty="0" smtClean="0"/>
              <a:t>for a specific context: Feasibility and effectiveness</a:t>
            </a:r>
            <a:endParaRPr lang="en-US" sz="2000" dirty="0"/>
          </a:p>
        </p:txBody>
      </p:sp>
      <p:sp>
        <p:nvSpPr>
          <p:cNvPr id="5" name="TextBox 4"/>
          <p:cNvSpPr txBox="1"/>
          <p:nvPr/>
        </p:nvSpPr>
        <p:spPr>
          <a:xfrm>
            <a:off x="914400" y="36036"/>
            <a:ext cx="43434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Private sector </a:t>
            </a:r>
            <a:r>
              <a:rPr lang="nl-NL" sz="1800" b="1" i="1" dirty="0" err="1" smtClean="0">
                <a:solidFill>
                  <a:schemeClr val="bg2">
                    <a:lumMod val="50000"/>
                  </a:schemeClr>
                </a:solidFill>
                <a:latin typeface="Georgia" panose="02040502050405020303" pitchFamily="18" charset="0"/>
                <a:cs typeface="Arial" panose="020B0604020202020204" pitchFamily="34" charset="0"/>
              </a:rPr>
              <a:t>and</a:t>
            </a:r>
            <a:r>
              <a:rPr lang="nl-NL" sz="1800" b="1" i="1" dirty="0" smtClean="0">
                <a:solidFill>
                  <a:schemeClr val="bg2">
                    <a:lumMod val="50000"/>
                  </a:schemeClr>
                </a:solidFill>
                <a:latin typeface="Georgia" panose="02040502050405020303" pitchFamily="18" charset="0"/>
                <a:cs typeface="Arial" panose="020B0604020202020204" pitchFamily="34" charset="0"/>
              </a:rPr>
              <a:t> LEDS</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graphicFrame>
        <p:nvGraphicFramePr>
          <p:cNvPr id="7" name="Diagram 6"/>
          <p:cNvGraphicFramePr/>
          <p:nvPr>
            <p:extLst>
              <p:ext uri="{D42A27DB-BD31-4B8C-83A1-F6EECF244321}">
                <p14:modId xmlns="" xmlns:p14="http://schemas.microsoft.com/office/powerpoint/2010/main" val="2932133860"/>
              </p:ext>
            </p:extLst>
          </p:nvPr>
        </p:nvGraphicFramePr>
        <p:xfrm>
          <a:off x="-121578" y="4096544"/>
          <a:ext cx="10591800" cy="16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8481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79296" y="3822346"/>
            <a:ext cx="1600200" cy="261610"/>
          </a:xfrm>
          <a:prstGeom prst="rect">
            <a:avLst/>
          </a:prstGeom>
          <a:noFill/>
        </p:spPr>
        <p:txBody>
          <a:bodyPr wrap="square" rtlCol="0">
            <a:spAutoFit/>
          </a:bodyPr>
          <a:lstStyle/>
          <a:p>
            <a:pPr algn="r"/>
            <a:r>
              <a:rPr lang="en-US" sz="1100" dirty="0" smtClean="0"/>
              <a:t>Risks</a:t>
            </a:r>
            <a:endParaRPr lang="en-US" sz="1100" dirty="0"/>
          </a:p>
        </p:txBody>
      </p:sp>
      <p:pic>
        <p:nvPicPr>
          <p:cNvPr id="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3147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79296" y="3288946"/>
            <a:ext cx="1600200" cy="261610"/>
          </a:xfrm>
          <a:prstGeom prst="rect">
            <a:avLst/>
          </a:prstGeom>
          <a:noFill/>
        </p:spPr>
        <p:txBody>
          <a:bodyPr wrap="square" rtlCol="0">
            <a:spAutoFit/>
          </a:bodyPr>
          <a:lstStyle/>
          <a:p>
            <a:pPr algn="r"/>
            <a:r>
              <a:rPr lang="en-US" sz="1100" dirty="0" smtClean="0"/>
              <a:t>Potential profits</a:t>
            </a:r>
            <a:endParaRPr lang="en-US" sz="1100" dirty="0"/>
          </a:p>
        </p:txBody>
      </p:sp>
      <p:pic>
        <p:nvPicPr>
          <p:cNvPr id="15"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7813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879296" y="2755546"/>
            <a:ext cx="1600200" cy="261610"/>
          </a:xfrm>
          <a:prstGeom prst="rect">
            <a:avLst/>
          </a:prstGeom>
          <a:noFill/>
        </p:spPr>
        <p:txBody>
          <a:bodyPr wrap="square" rtlCol="0">
            <a:spAutoFit/>
          </a:bodyPr>
          <a:lstStyle/>
          <a:p>
            <a:pPr algn="r"/>
            <a:r>
              <a:rPr lang="en-US" sz="1100" dirty="0" smtClean="0"/>
              <a:t>Political willingness</a:t>
            </a:r>
            <a:endParaRPr lang="en-US" sz="1100" dirty="0"/>
          </a:p>
        </p:txBody>
      </p:sp>
      <p:pic>
        <p:nvPicPr>
          <p:cNvPr id="17"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2479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879296" y="2183674"/>
            <a:ext cx="1600200" cy="430887"/>
          </a:xfrm>
          <a:prstGeom prst="rect">
            <a:avLst/>
          </a:prstGeom>
          <a:noFill/>
        </p:spPr>
        <p:txBody>
          <a:bodyPr wrap="square" rtlCol="0">
            <a:spAutoFit/>
          </a:bodyPr>
          <a:lstStyle/>
          <a:p>
            <a:pPr algn="r"/>
            <a:r>
              <a:rPr lang="en-US" sz="1100" dirty="0" smtClean="0"/>
              <a:t>Current private sector participation</a:t>
            </a:r>
            <a:endParaRPr lang="en-US" sz="1100" dirty="0"/>
          </a:p>
        </p:txBody>
      </p:sp>
      <p:pic>
        <p:nvPicPr>
          <p:cNvPr id="1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17145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76200" y="1688746"/>
            <a:ext cx="2403296" cy="261610"/>
          </a:xfrm>
          <a:prstGeom prst="rect">
            <a:avLst/>
          </a:prstGeom>
          <a:noFill/>
        </p:spPr>
        <p:txBody>
          <a:bodyPr wrap="square" rtlCol="0">
            <a:spAutoFit/>
          </a:bodyPr>
          <a:lstStyle/>
          <a:p>
            <a:pPr algn="r"/>
            <a:r>
              <a:rPr lang="en-US" sz="1100" dirty="0" smtClean="0"/>
              <a:t>Country investment grade</a:t>
            </a:r>
            <a:endParaRPr lang="en-US" sz="1100" dirty="0"/>
          </a:p>
        </p:txBody>
      </p:sp>
      <p:sp>
        <p:nvSpPr>
          <p:cNvPr id="21" name="TextBox 20"/>
          <p:cNvSpPr txBox="1"/>
          <p:nvPr/>
        </p:nvSpPr>
        <p:spPr>
          <a:xfrm>
            <a:off x="2483777" y="1714501"/>
            <a:ext cx="602323" cy="276999"/>
          </a:xfrm>
          <a:prstGeom prst="rect">
            <a:avLst/>
          </a:prstGeom>
          <a:noFill/>
        </p:spPr>
        <p:txBody>
          <a:bodyPr wrap="square" rtlCol="0">
            <a:spAutoFit/>
          </a:bodyPr>
          <a:lstStyle/>
          <a:p>
            <a:pPr algn="ctr"/>
            <a:r>
              <a:rPr lang="en-US" sz="1200" b="1" dirty="0" smtClean="0">
                <a:solidFill>
                  <a:schemeClr val="bg1"/>
                </a:solidFill>
              </a:rPr>
              <a:t>AAA</a:t>
            </a:r>
            <a:endParaRPr lang="en-US" sz="1200" b="1" dirty="0">
              <a:solidFill>
                <a:schemeClr val="bg1"/>
              </a:solidFill>
            </a:endParaRPr>
          </a:p>
        </p:txBody>
      </p:sp>
      <p:sp>
        <p:nvSpPr>
          <p:cNvPr id="22" name="TextBox 21"/>
          <p:cNvSpPr txBox="1"/>
          <p:nvPr/>
        </p:nvSpPr>
        <p:spPr>
          <a:xfrm>
            <a:off x="7432068" y="1739938"/>
            <a:ext cx="602323" cy="276999"/>
          </a:xfrm>
          <a:prstGeom prst="rect">
            <a:avLst/>
          </a:prstGeom>
          <a:noFill/>
        </p:spPr>
        <p:txBody>
          <a:bodyPr wrap="square" rtlCol="0">
            <a:spAutoFit/>
          </a:bodyPr>
          <a:lstStyle/>
          <a:p>
            <a:pPr algn="ctr"/>
            <a:r>
              <a:rPr lang="en-US" sz="1200" b="1" dirty="0" smtClean="0">
                <a:solidFill>
                  <a:schemeClr val="bg1"/>
                </a:solidFill>
              </a:rPr>
              <a:t>C</a:t>
            </a:r>
            <a:endParaRPr lang="en-US" sz="1200" b="1" dirty="0">
              <a:solidFill>
                <a:schemeClr val="bg1"/>
              </a:solidFill>
            </a:endParaRPr>
          </a:p>
        </p:txBody>
      </p:sp>
      <p:sp>
        <p:nvSpPr>
          <p:cNvPr id="23" name="TextBox 22"/>
          <p:cNvSpPr txBox="1"/>
          <p:nvPr/>
        </p:nvSpPr>
        <p:spPr>
          <a:xfrm>
            <a:off x="2483777" y="2247900"/>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4" name="TextBox 23"/>
          <p:cNvSpPr txBox="1"/>
          <p:nvPr/>
        </p:nvSpPr>
        <p:spPr>
          <a:xfrm>
            <a:off x="7429499" y="2260617"/>
            <a:ext cx="602323" cy="276999"/>
          </a:xfrm>
          <a:prstGeom prst="rect">
            <a:avLst/>
          </a:prstGeom>
          <a:noFill/>
        </p:spPr>
        <p:txBody>
          <a:bodyPr wrap="square" rtlCol="0">
            <a:spAutoFit/>
          </a:bodyPr>
          <a:lstStyle/>
          <a:p>
            <a:pPr algn="ctr"/>
            <a:r>
              <a:rPr lang="en-US" sz="1200" b="1" dirty="0" smtClean="0">
                <a:solidFill>
                  <a:schemeClr val="bg1"/>
                </a:solidFill>
              </a:rPr>
              <a:t>NONE</a:t>
            </a:r>
            <a:endParaRPr lang="en-US" sz="1200" b="1" dirty="0">
              <a:solidFill>
                <a:schemeClr val="bg1"/>
              </a:solidFill>
            </a:endParaRPr>
          </a:p>
        </p:txBody>
      </p:sp>
      <p:sp>
        <p:nvSpPr>
          <p:cNvPr id="25" name="TextBox 24"/>
          <p:cNvSpPr txBox="1"/>
          <p:nvPr/>
        </p:nvSpPr>
        <p:spPr>
          <a:xfrm>
            <a:off x="2492339" y="2781301"/>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6" name="TextBox 25"/>
          <p:cNvSpPr txBox="1"/>
          <p:nvPr/>
        </p:nvSpPr>
        <p:spPr>
          <a:xfrm>
            <a:off x="2492339" y="3314700"/>
            <a:ext cx="936661" cy="276999"/>
          </a:xfrm>
          <a:prstGeom prst="rect">
            <a:avLst/>
          </a:prstGeom>
          <a:noFill/>
        </p:spPr>
        <p:txBody>
          <a:bodyPr wrap="square" rtlCol="0">
            <a:spAutoFit/>
          </a:bodyPr>
          <a:lstStyle/>
          <a:p>
            <a:pPr algn="ctr"/>
            <a:r>
              <a:rPr lang="en-US" sz="1200" b="1" dirty="0" smtClean="0">
                <a:solidFill>
                  <a:schemeClr val="bg1"/>
                </a:solidFill>
              </a:rPr>
              <a:t>IRR &gt; 20%</a:t>
            </a:r>
            <a:endParaRPr lang="en-US" sz="1200" b="1" dirty="0">
              <a:solidFill>
                <a:schemeClr val="bg1"/>
              </a:solidFill>
            </a:endParaRPr>
          </a:p>
        </p:txBody>
      </p:sp>
      <p:sp>
        <p:nvSpPr>
          <p:cNvPr id="27" name="TextBox 26"/>
          <p:cNvSpPr txBox="1"/>
          <p:nvPr/>
        </p:nvSpPr>
        <p:spPr>
          <a:xfrm>
            <a:off x="7239000" y="2794018"/>
            <a:ext cx="792821" cy="276999"/>
          </a:xfrm>
          <a:prstGeom prst="rect">
            <a:avLst/>
          </a:prstGeom>
          <a:noFill/>
        </p:spPr>
        <p:txBody>
          <a:bodyPr wrap="square" rtlCol="0">
            <a:spAutoFit/>
          </a:bodyPr>
          <a:lstStyle/>
          <a:p>
            <a:pPr algn="ctr"/>
            <a:r>
              <a:rPr lang="en-US" sz="1200" b="1" dirty="0" smtClean="0">
                <a:solidFill>
                  <a:schemeClr val="bg1"/>
                </a:solidFill>
              </a:rPr>
              <a:t>MEDIUM</a:t>
            </a:r>
            <a:endParaRPr lang="en-US" sz="1200" b="1" dirty="0">
              <a:solidFill>
                <a:schemeClr val="bg1"/>
              </a:solidFill>
            </a:endParaRPr>
          </a:p>
        </p:txBody>
      </p:sp>
      <p:sp>
        <p:nvSpPr>
          <p:cNvPr id="28" name="TextBox 27"/>
          <p:cNvSpPr txBox="1"/>
          <p:nvPr/>
        </p:nvSpPr>
        <p:spPr>
          <a:xfrm>
            <a:off x="7086600" y="3327417"/>
            <a:ext cx="945221" cy="276999"/>
          </a:xfrm>
          <a:prstGeom prst="rect">
            <a:avLst/>
          </a:prstGeom>
          <a:noFill/>
        </p:spPr>
        <p:txBody>
          <a:bodyPr wrap="square" rtlCol="0">
            <a:spAutoFit/>
          </a:bodyPr>
          <a:lstStyle/>
          <a:p>
            <a:pPr algn="ctr"/>
            <a:r>
              <a:rPr lang="en-US" sz="1200" b="1" dirty="0" smtClean="0">
                <a:solidFill>
                  <a:schemeClr val="bg1"/>
                </a:solidFill>
              </a:rPr>
              <a:t>IRR &lt; 5%</a:t>
            </a:r>
            <a:endParaRPr lang="en-US" sz="1200" b="1" dirty="0">
              <a:solidFill>
                <a:schemeClr val="bg1"/>
              </a:solidFill>
            </a:endParaRPr>
          </a:p>
        </p:txBody>
      </p:sp>
      <p:sp>
        <p:nvSpPr>
          <p:cNvPr id="29" name="TextBox 28"/>
          <p:cNvSpPr txBox="1"/>
          <p:nvPr/>
        </p:nvSpPr>
        <p:spPr>
          <a:xfrm>
            <a:off x="2492339" y="3860818"/>
            <a:ext cx="602323" cy="276999"/>
          </a:xfrm>
          <a:prstGeom prst="rect">
            <a:avLst/>
          </a:prstGeom>
          <a:noFill/>
        </p:spPr>
        <p:txBody>
          <a:bodyPr wrap="square" rtlCol="0">
            <a:spAutoFit/>
          </a:bodyPr>
          <a:lstStyle/>
          <a:p>
            <a:pPr algn="ctr"/>
            <a:r>
              <a:rPr lang="en-US" sz="1200" b="1" dirty="0" smtClean="0">
                <a:solidFill>
                  <a:schemeClr val="bg1"/>
                </a:solidFill>
              </a:rPr>
              <a:t>LOW</a:t>
            </a:r>
            <a:endParaRPr lang="en-US" sz="1200" b="1" dirty="0">
              <a:solidFill>
                <a:schemeClr val="bg1"/>
              </a:solidFill>
            </a:endParaRPr>
          </a:p>
        </p:txBody>
      </p:sp>
      <p:sp>
        <p:nvSpPr>
          <p:cNvPr id="30" name="TextBox 29"/>
          <p:cNvSpPr txBox="1"/>
          <p:nvPr/>
        </p:nvSpPr>
        <p:spPr>
          <a:xfrm>
            <a:off x="7429497" y="3860818"/>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Tree>
    <p:extLst>
      <p:ext uri="{BB962C8B-B14F-4D97-AF65-F5344CB8AC3E}">
        <p14:creationId xmlns="" xmlns:p14="http://schemas.microsoft.com/office/powerpoint/2010/main" val="897569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1103295470"/>
              </p:ext>
            </p:extLst>
          </p:nvPr>
        </p:nvGraphicFramePr>
        <p:xfrm>
          <a:off x="-121578" y="4096544"/>
          <a:ext cx="10591800" cy="16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sz="2000" dirty="0" smtClean="0"/>
              <a:t>Example of effectiveness: Geothermal in Kenya</a:t>
            </a:r>
            <a:endParaRPr lang="en-US" sz="2000" dirty="0"/>
          </a:p>
        </p:txBody>
      </p:sp>
      <p:sp>
        <p:nvSpPr>
          <p:cNvPr id="5" name="TextBox 4"/>
          <p:cNvSpPr txBox="1"/>
          <p:nvPr/>
        </p:nvSpPr>
        <p:spPr>
          <a:xfrm>
            <a:off x="914400" y="36036"/>
            <a:ext cx="43434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Private sector </a:t>
            </a:r>
            <a:r>
              <a:rPr lang="nl-NL" sz="1800" b="1" i="1" dirty="0" err="1" smtClean="0">
                <a:solidFill>
                  <a:schemeClr val="bg2">
                    <a:lumMod val="50000"/>
                  </a:schemeClr>
                </a:solidFill>
                <a:latin typeface="Georgia" panose="02040502050405020303" pitchFamily="18" charset="0"/>
                <a:cs typeface="Arial" panose="020B0604020202020204" pitchFamily="34" charset="0"/>
              </a:rPr>
              <a:t>and</a:t>
            </a:r>
            <a:r>
              <a:rPr lang="nl-NL" sz="1800" b="1" i="1" dirty="0" smtClean="0">
                <a:solidFill>
                  <a:schemeClr val="bg2">
                    <a:lumMod val="50000"/>
                  </a:schemeClr>
                </a:solidFill>
                <a:latin typeface="Georgia" panose="02040502050405020303" pitchFamily="18" charset="0"/>
                <a:cs typeface="Arial" panose="020B0604020202020204" pitchFamily="34" charset="0"/>
              </a:rPr>
              <a:t> LEDS</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3074"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8481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79296" y="3822346"/>
            <a:ext cx="1600200" cy="261610"/>
          </a:xfrm>
          <a:prstGeom prst="rect">
            <a:avLst/>
          </a:prstGeom>
          <a:noFill/>
        </p:spPr>
        <p:txBody>
          <a:bodyPr wrap="square" rtlCol="0">
            <a:spAutoFit/>
          </a:bodyPr>
          <a:lstStyle/>
          <a:p>
            <a:pPr algn="r"/>
            <a:r>
              <a:rPr lang="en-US" sz="1100" dirty="0" smtClean="0"/>
              <a:t>Risks</a:t>
            </a:r>
            <a:endParaRPr lang="en-US" sz="1100" dirty="0"/>
          </a:p>
        </p:txBody>
      </p:sp>
      <p:pic>
        <p:nvPicPr>
          <p:cNvPr id="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3147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79296" y="3288946"/>
            <a:ext cx="1600200" cy="261610"/>
          </a:xfrm>
          <a:prstGeom prst="rect">
            <a:avLst/>
          </a:prstGeom>
          <a:noFill/>
        </p:spPr>
        <p:txBody>
          <a:bodyPr wrap="square" rtlCol="0">
            <a:spAutoFit/>
          </a:bodyPr>
          <a:lstStyle/>
          <a:p>
            <a:pPr algn="r"/>
            <a:r>
              <a:rPr lang="en-US" sz="1100" dirty="0" smtClean="0"/>
              <a:t>Potential profits</a:t>
            </a:r>
            <a:endParaRPr lang="en-US" sz="1100" dirty="0"/>
          </a:p>
        </p:txBody>
      </p:sp>
      <p:pic>
        <p:nvPicPr>
          <p:cNvPr id="15"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7813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879296" y="2755546"/>
            <a:ext cx="1600200" cy="261610"/>
          </a:xfrm>
          <a:prstGeom prst="rect">
            <a:avLst/>
          </a:prstGeom>
          <a:noFill/>
        </p:spPr>
        <p:txBody>
          <a:bodyPr wrap="square" rtlCol="0">
            <a:spAutoFit/>
          </a:bodyPr>
          <a:lstStyle/>
          <a:p>
            <a:pPr algn="r"/>
            <a:r>
              <a:rPr lang="en-US" sz="1100" dirty="0" smtClean="0"/>
              <a:t>Political willingness</a:t>
            </a:r>
            <a:endParaRPr lang="en-US" sz="1100" dirty="0"/>
          </a:p>
        </p:txBody>
      </p:sp>
      <p:pic>
        <p:nvPicPr>
          <p:cNvPr id="17"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2479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879296" y="2183674"/>
            <a:ext cx="1600200" cy="430887"/>
          </a:xfrm>
          <a:prstGeom prst="rect">
            <a:avLst/>
          </a:prstGeom>
          <a:noFill/>
        </p:spPr>
        <p:txBody>
          <a:bodyPr wrap="square" rtlCol="0">
            <a:spAutoFit/>
          </a:bodyPr>
          <a:lstStyle/>
          <a:p>
            <a:pPr algn="r"/>
            <a:r>
              <a:rPr lang="en-US" sz="1100" dirty="0" smtClean="0"/>
              <a:t>Current private sector participation</a:t>
            </a:r>
            <a:endParaRPr lang="en-US" sz="1100" dirty="0"/>
          </a:p>
        </p:txBody>
      </p:sp>
      <p:pic>
        <p:nvPicPr>
          <p:cNvPr id="1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17145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76200" y="1688746"/>
            <a:ext cx="2403296" cy="261610"/>
          </a:xfrm>
          <a:prstGeom prst="rect">
            <a:avLst/>
          </a:prstGeom>
          <a:noFill/>
        </p:spPr>
        <p:txBody>
          <a:bodyPr wrap="square" rtlCol="0">
            <a:spAutoFit/>
          </a:bodyPr>
          <a:lstStyle/>
          <a:p>
            <a:pPr algn="r"/>
            <a:r>
              <a:rPr lang="en-US" sz="1100" dirty="0" smtClean="0"/>
              <a:t>Country investment grade</a:t>
            </a:r>
            <a:endParaRPr lang="en-US" sz="1100" dirty="0"/>
          </a:p>
        </p:txBody>
      </p:sp>
      <p:sp>
        <p:nvSpPr>
          <p:cNvPr id="21" name="TextBox 20"/>
          <p:cNvSpPr txBox="1"/>
          <p:nvPr/>
        </p:nvSpPr>
        <p:spPr>
          <a:xfrm>
            <a:off x="2483777" y="1714501"/>
            <a:ext cx="602323" cy="276999"/>
          </a:xfrm>
          <a:prstGeom prst="rect">
            <a:avLst/>
          </a:prstGeom>
          <a:noFill/>
        </p:spPr>
        <p:txBody>
          <a:bodyPr wrap="square" rtlCol="0">
            <a:spAutoFit/>
          </a:bodyPr>
          <a:lstStyle/>
          <a:p>
            <a:pPr algn="ctr"/>
            <a:r>
              <a:rPr lang="en-US" sz="1200" b="1" dirty="0" smtClean="0">
                <a:solidFill>
                  <a:schemeClr val="bg1"/>
                </a:solidFill>
              </a:rPr>
              <a:t>AAA</a:t>
            </a:r>
            <a:endParaRPr lang="en-US" sz="1200" b="1" dirty="0">
              <a:solidFill>
                <a:schemeClr val="bg1"/>
              </a:solidFill>
            </a:endParaRPr>
          </a:p>
        </p:txBody>
      </p:sp>
      <p:sp>
        <p:nvSpPr>
          <p:cNvPr id="22" name="TextBox 21"/>
          <p:cNvSpPr txBox="1"/>
          <p:nvPr/>
        </p:nvSpPr>
        <p:spPr>
          <a:xfrm>
            <a:off x="7432068" y="1739938"/>
            <a:ext cx="602323" cy="276999"/>
          </a:xfrm>
          <a:prstGeom prst="rect">
            <a:avLst/>
          </a:prstGeom>
          <a:noFill/>
        </p:spPr>
        <p:txBody>
          <a:bodyPr wrap="square" rtlCol="0">
            <a:spAutoFit/>
          </a:bodyPr>
          <a:lstStyle/>
          <a:p>
            <a:pPr algn="ctr"/>
            <a:r>
              <a:rPr lang="en-US" sz="1200" b="1" dirty="0" smtClean="0">
                <a:solidFill>
                  <a:schemeClr val="bg1"/>
                </a:solidFill>
              </a:rPr>
              <a:t>C</a:t>
            </a:r>
            <a:endParaRPr lang="en-US" sz="1200" b="1" dirty="0">
              <a:solidFill>
                <a:schemeClr val="bg1"/>
              </a:solidFill>
            </a:endParaRPr>
          </a:p>
        </p:txBody>
      </p:sp>
      <p:sp>
        <p:nvSpPr>
          <p:cNvPr id="23" name="TextBox 22"/>
          <p:cNvSpPr txBox="1"/>
          <p:nvPr/>
        </p:nvSpPr>
        <p:spPr>
          <a:xfrm>
            <a:off x="2483777" y="2247900"/>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4" name="TextBox 23"/>
          <p:cNvSpPr txBox="1"/>
          <p:nvPr/>
        </p:nvSpPr>
        <p:spPr>
          <a:xfrm>
            <a:off x="7429499" y="2260617"/>
            <a:ext cx="602323" cy="276999"/>
          </a:xfrm>
          <a:prstGeom prst="rect">
            <a:avLst/>
          </a:prstGeom>
          <a:noFill/>
        </p:spPr>
        <p:txBody>
          <a:bodyPr wrap="square" rtlCol="0">
            <a:spAutoFit/>
          </a:bodyPr>
          <a:lstStyle/>
          <a:p>
            <a:pPr algn="ctr"/>
            <a:r>
              <a:rPr lang="en-US" sz="1200" b="1" dirty="0" smtClean="0">
                <a:solidFill>
                  <a:schemeClr val="bg1"/>
                </a:solidFill>
              </a:rPr>
              <a:t>NONE</a:t>
            </a:r>
            <a:endParaRPr lang="en-US" sz="1200" b="1" dirty="0">
              <a:solidFill>
                <a:schemeClr val="bg1"/>
              </a:solidFill>
            </a:endParaRPr>
          </a:p>
        </p:txBody>
      </p:sp>
      <p:sp>
        <p:nvSpPr>
          <p:cNvPr id="25" name="TextBox 24"/>
          <p:cNvSpPr txBox="1"/>
          <p:nvPr/>
        </p:nvSpPr>
        <p:spPr>
          <a:xfrm>
            <a:off x="2492339" y="2781301"/>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6" name="TextBox 25"/>
          <p:cNvSpPr txBox="1"/>
          <p:nvPr/>
        </p:nvSpPr>
        <p:spPr>
          <a:xfrm>
            <a:off x="2492339" y="3314700"/>
            <a:ext cx="936661" cy="276999"/>
          </a:xfrm>
          <a:prstGeom prst="rect">
            <a:avLst/>
          </a:prstGeom>
          <a:noFill/>
        </p:spPr>
        <p:txBody>
          <a:bodyPr wrap="square" rtlCol="0">
            <a:spAutoFit/>
          </a:bodyPr>
          <a:lstStyle/>
          <a:p>
            <a:pPr algn="ctr"/>
            <a:r>
              <a:rPr lang="en-US" sz="1200" b="1" dirty="0" smtClean="0">
                <a:solidFill>
                  <a:schemeClr val="bg1"/>
                </a:solidFill>
              </a:rPr>
              <a:t>IRR &gt; 20%</a:t>
            </a:r>
            <a:endParaRPr lang="en-US" sz="1200" b="1" dirty="0">
              <a:solidFill>
                <a:schemeClr val="bg1"/>
              </a:solidFill>
            </a:endParaRPr>
          </a:p>
        </p:txBody>
      </p:sp>
      <p:sp>
        <p:nvSpPr>
          <p:cNvPr id="27" name="TextBox 26"/>
          <p:cNvSpPr txBox="1"/>
          <p:nvPr/>
        </p:nvSpPr>
        <p:spPr>
          <a:xfrm>
            <a:off x="7162800" y="2794018"/>
            <a:ext cx="869021" cy="276999"/>
          </a:xfrm>
          <a:prstGeom prst="rect">
            <a:avLst/>
          </a:prstGeom>
          <a:noFill/>
        </p:spPr>
        <p:txBody>
          <a:bodyPr wrap="square" rtlCol="0">
            <a:spAutoFit/>
          </a:bodyPr>
          <a:lstStyle/>
          <a:p>
            <a:pPr algn="ctr"/>
            <a:r>
              <a:rPr lang="en-US" sz="1200" b="1" dirty="0" smtClean="0">
                <a:solidFill>
                  <a:schemeClr val="bg1"/>
                </a:solidFill>
              </a:rPr>
              <a:t>MEDIUM</a:t>
            </a:r>
            <a:endParaRPr lang="en-US" sz="1200" b="1" dirty="0">
              <a:solidFill>
                <a:schemeClr val="bg1"/>
              </a:solidFill>
            </a:endParaRPr>
          </a:p>
        </p:txBody>
      </p:sp>
      <p:sp>
        <p:nvSpPr>
          <p:cNvPr id="28" name="TextBox 27"/>
          <p:cNvSpPr txBox="1"/>
          <p:nvPr/>
        </p:nvSpPr>
        <p:spPr>
          <a:xfrm>
            <a:off x="7086600" y="3327417"/>
            <a:ext cx="945221" cy="276999"/>
          </a:xfrm>
          <a:prstGeom prst="rect">
            <a:avLst/>
          </a:prstGeom>
          <a:noFill/>
        </p:spPr>
        <p:txBody>
          <a:bodyPr wrap="square" rtlCol="0">
            <a:spAutoFit/>
          </a:bodyPr>
          <a:lstStyle/>
          <a:p>
            <a:pPr algn="ctr"/>
            <a:r>
              <a:rPr lang="en-US" sz="1200" b="1" dirty="0" smtClean="0">
                <a:solidFill>
                  <a:schemeClr val="bg1"/>
                </a:solidFill>
              </a:rPr>
              <a:t>IRR &lt; 5%</a:t>
            </a:r>
            <a:endParaRPr lang="en-US" sz="1200" b="1" dirty="0">
              <a:solidFill>
                <a:schemeClr val="bg1"/>
              </a:solidFill>
            </a:endParaRPr>
          </a:p>
        </p:txBody>
      </p:sp>
      <p:sp>
        <p:nvSpPr>
          <p:cNvPr id="29" name="TextBox 28"/>
          <p:cNvSpPr txBox="1"/>
          <p:nvPr/>
        </p:nvSpPr>
        <p:spPr>
          <a:xfrm>
            <a:off x="2492339" y="3860818"/>
            <a:ext cx="602323" cy="276999"/>
          </a:xfrm>
          <a:prstGeom prst="rect">
            <a:avLst/>
          </a:prstGeom>
          <a:noFill/>
        </p:spPr>
        <p:txBody>
          <a:bodyPr wrap="square" rtlCol="0">
            <a:spAutoFit/>
          </a:bodyPr>
          <a:lstStyle/>
          <a:p>
            <a:pPr algn="ctr"/>
            <a:r>
              <a:rPr lang="en-US" sz="1200" b="1" dirty="0" smtClean="0">
                <a:solidFill>
                  <a:schemeClr val="bg1"/>
                </a:solidFill>
              </a:rPr>
              <a:t>LOW</a:t>
            </a:r>
            <a:endParaRPr lang="en-US" sz="1200" b="1" dirty="0">
              <a:solidFill>
                <a:schemeClr val="bg1"/>
              </a:solidFill>
            </a:endParaRPr>
          </a:p>
        </p:txBody>
      </p:sp>
      <p:sp>
        <p:nvSpPr>
          <p:cNvPr id="30" name="TextBox 29"/>
          <p:cNvSpPr txBox="1"/>
          <p:nvPr/>
        </p:nvSpPr>
        <p:spPr>
          <a:xfrm>
            <a:off x="7429497" y="3860818"/>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cxnSp>
        <p:nvCxnSpPr>
          <p:cNvPr id="11" name="Straight Connector 10"/>
          <p:cNvCxnSpPr/>
          <p:nvPr/>
        </p:nvCxnSpPr>
        <p:spPr>
          <a:xfrm>
            <a:off x="4816867" y="1408516"/>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51194" y="1547156"/>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651194" y="2133279"/>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624832" y="2641617"/>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733800" y="3175016"/>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648200" y="3746970"/>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85283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2641212671"/>
              </p:ext>
            </p:extLst>
          </p:nvPr>
        </p:nvGraphicFramePr>
        <p:xfrm>
          <a:off x="-121578" y="4096544"/>
          <a:ext cx="10591800" cy="16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sz="2000" dirty="0" smtClean="0"/>
              <a:t>Example of feasibility: UK Onshore Wind…. </a:t>
            </a:r>
            <a:r>
              <a:rPr lang="nl-NL" sz="2000" dirty="0" err="1" smtClean="0"/>
              <a:t>Before</a:t>
            </a:r>
            <a:endParaRPr lang="en-US" sz="2000" dirty="0"/>
          </a:p>
        </p:txBody>
      </p:sp>
      <p:sp>
        <p:nvSpPr>
          <p:cNvPr id="5" name="TextBox 4"/>
          <p:cNvSpPr txBox="1"/>
          <p:nvPr/>
        </p:nvSpPr>
        <p:spPr>
          <a:xfrm>
            <a:off x="914400" y="36036"/>
            <a:ext cx="43434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Private sector </a:t>
            </a:r>
            <a:r>
              <a:rPr lang="nl-NL" sz="1800" b="1" i="1" dirty="0" err="1" smtClean="0">
                <a:solidFill>
                  <a:schemeClr val="bg2">
                    <a:lumMod val="50000"/>
                  </a:schemeClr>
                </a:solidFill>
                <a:latin typeface="Georgia" panose="02040502050405020303" pitchFamily="18" charset="0"/>
                <a:cs typeface="Arial" panose="020B0604020202020204" pitchFamily="34" charset="0"/>
              </a:rPr>
              <a:t>and</a:t>
            </a:r>
            <a:r>
              <a:rPr lang="nl-NL" sz="1800" b="1" i="1" dirty="0" smtClean="0">
                <a:solidFill>
                  <a:schemeClr val="bg2">
                    <a:lumMod val="50000"/>
                  </a:schemeClr>
                </a:solidFill>
                <a:latin typeface="Georgia" panose="02040502050405020303" pitchFamily="18" charset="0"/>
                <a:cs typeface="Arial" panose="020B0604020202020204" pitchFamily="34" charset="0"/>
              </a:rPr>
              <a:t> LEDS</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3074"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8481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79296" y="3822346"/>
            <a:ext cx="1600200" cy="261610"/>
          </a:xfrm>
          <a:prstGeom prst="rect">
            <a:avLst/>
          </a:prstGeom>
          <a:noFill/>
        </p:spPr>
        <p:txBody>
          <a:bodyPr wrap="square" rtlCol="0">
            <a:spAutoFit/>
          </a:bodyPr>
          <a:lstStyle/>
          <a:p>
            <a:pPr algn="r"/>
            <a:r>
              <a:rPr lang="en-US" sz="1100" dirty="0" smtClean="0"/>
              <a:t>Risks</a:t>
            </a:r>
            <a:endParaRPr lang="en-US" sz="1100" dirty="0"/>
          </a:p>
        </p:txBody>
      </p:sp>
      <p:pic>
        <p:nvPicPr>
          <p:cNvPr id="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3147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79296" y="3288946"/>
            <a:ext cx="1600200" cy="261610"/>
          </a:xfrm>
          <a:prstGeom prst="rect">
            <a:avLst/>
          </a:prstGeom>
          <a:noFill/>
        </p:spPr>
        <p:txBody>
          <a:bodyPr wrap="square" rtlCol="0">
            <a:spAutoFit/>
          </a:bodyPr>
          <a:lstStyle/>
          <a:p>
            <a:pPr algn="r"/>
            <a:r>
              <a:rPr lang="en-US" sz="1100" dirty="0" smtClean="0"/>
              <a:t>Potential profits</a:t>
            </a:r>
            <a:endParaRPr lang="en-US" sz="1100" dirty="0"/>
          </a:p>
        </p:txBody>
      </p:sp>
      <p:pic>
        <p:nvPicPr>
          <p:cNvPr id="15"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7813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879296" y="2755546"/>
            <a:ext cx="1600200" cy="261610"/>
          </a:xfrm>
          <a:prstGeom prst="rect">
            <a:avLst/>
          </a:prstGeom>
          <a:noFill/>
        </p:spPr>
        <p:txBody>
          <a:bodyPr wrap="square" rtlCol="0">
            <a:spAutoFit/>
          </a:bodyPr>
          <a:lstStyle/>
          <a:p>
            <a:pPr algn="r"/>
            <a:r>
              <a:rPr lang="en-US" sz="1100" dirty="0" smtClean="0"/>
              <a:t>Political willingness</a:t>
            </a:r>
            <a:endParaRPr lang="en-US" sz="1100" dirty="0"/>
          </a:p>
        </p:txBody>
      </p:sp>
      <p:pic>
        <p:nvPicPr>
          <p:cNvPr id="17"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2479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879296" y="2183674"/>
            <a:ext cx="1600200" cy="430887"/>
          </a:xfrm>
          <a:prstGeom prst="rect">
            <a:avLst/>
          </a:prstGeom>
          <a:noFill/>
        </p:spPr>
        <p:txBody>
          <a:bodyPr wrap="square" rtlCol="0">
            <a:spAutoFit/>
          </a:bodyPr>
          <a:lstStyle/>
          <a:p>
            <a:pPr algn="r"/>
            <a:r>
              <a:rPr lang="en-US" sz="1100" dirty="0" smtClean="0"/>
              <a:t>Current private sector participation</a:t>
            </a:r>
            <a:endParaRPr lang="en-US" sz="1100" dirty="0"/>
          </a:p>
        </p:txBody>
      </p:sp>
      <p:pic>
        <p:nvPicPr>
          <p:cNvPr id="1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17145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76200" y="1688746"/>
            <a:ext cx="2403296" cy="261610"/>
          </a:xfrm>
          <a:prstGeom prst="rect">
            <a:avLst/>
          </a:prstGeom>
          <a:noFill/>
        </p:spPr>
        <p:txBody>
          <a:bodyPr wrap="square" rtlCol="0">
            <a:spAutoFit/>
          </a:bodyPr>
          <a:lstStyle/>
          <a:p>
            <a:pPr algn="r"/>
            <a:r>
              <a:rPr lang="en-US" sz="1100" dirty="0" smtClean="0"/>
              <a:t>Country investment grade</a:t>
            </a:r>
            <a:endParaRPr lang="en-US" sz="1100" dirty="0"/>
          </a:p>
        </p:txBody>
      </p:sp>
      <p:sp>
        <p:nvSpPr>
          <p:cNvPr id="21" name="TextBox 20"/>
          <p:cNvSpPr txBox="1"/>
          <p:nvPr/>
        </p:nvSpPr>
        <p:spPr>
          <a:xfrm>
            <a:off x="2483777" y="1714501"/>
            <a:ext cx="602323" cy="276999"/>
          </a:xfrm>
          <a:prstGeom prst="rect">
            <a:avLst/>
          </a:prstGeom>
          <a:noFill/>
        </p:spPr>
        <p:txBody>
          <a:bodyPr wrap="square" rtlCol="0">
            <a:spAutoFit/>
          </a:bodyPr>
          <a:lstStyle/>
          <a:p>
            <a:pPr algn="ctr"/>
            <a:r>
              <a:rPr lang="en-US" sz="1200" b="1" dirty="0" smtClean="0">
                <a:solidFill>
                  <a:schemeClr val="bg1"/>
                </a:solidFill>
              </a:rPr>
              <a:t>AAA</a:t>
            </a:r>
            <a:endParaRPr lang="en-US" sz="1200" b="1" dirty="0">
              <a:solidFill>
                <a:schemeClr val="bg1"/>
              </a:solidFill>
            </a:endParaRPr>
          </a:p>
        </p:txBody>
      </p:sp>
      <p:sp>
        <p:nvSpPr>
          <p:cNvPr id="22" name="TextBox 21"/>
          <p:cNvSpPr txBox="1"/>
          <p:nvPr/>
        </p:nvSpPr>
        <p:spPr>
          <a:xfrm>
            <a:off x="7432068" y="1739938"/>
            <a:ext cx="602323" cy="276999"/>
          </a:xfrm>
          <a:prstGeom prst="rect">
            <a:avLst/>
          </a:prstGeom>
          <a:noFill/>
        </p:spPr>
        <p:txBody>
          <a:bodyPr wrap="square" rtlCol="0">
            <a:spAutoFit/>
          </a:bodyPr>
          <a:lstStyle/>
          <a:p>
            <a:pPr algn="ctr"/>
            <a:r>
              <a:rPr lang="en-US" sz="1200" b="1" dirty="0" smtClean="0">
                <a:solidFill>
                  <a:schemeClr val="bg1"/>
                </a:solidFill>
              </a:rPr>
              <a:t>C</a:t>
            </a:r>
            <a:endParaRPr lang="en-US" sz="1200" b="1" dirty="0">
              <a:solidFill>
                <a:schemeClr val="bg1"/>
              </a:solidFill>
            </a:endParaRPr>
          </a:p>
        </p:txBody>
      </p:sp>
      <p:sp>
        <p:nvSpPr>
          <p:cNvPr id="23" name="TextBox 22"/>
          <p:cNvSpPr txBox="1"/>
          <p:nvPr/>
        </p:nvSpPr>
        <p:spPr>
          <a:xfrm>
            <a:off x="2483777" y="2247900"/>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4" name="TextBox 23"/>
          <p:cNvSpPr txBox="1"/>
          <p:nvPr/>
        </p:nvSpPr>
        <p:spPr>
          <a:xfrm>
            <a:off x="7429499" y="2260617"/>
            <a:ext cx="602323" cy="276999"/>
          </a:xfrm>
          <a:prstGeom prst="rect">
            <a:avLst/>
          </a:prstGeom>
          <a:noFill/>
        </p:spPr>
        <p:txBody>
          <a:bodyPr wrap="square" rtlCol="0">
            <a:spAutoFit/>
          </a:bodyPr>
          <a:lstStyle/>
          <a:p>
            <a:pPr algn="ctr"/>
            <a:r>
              <a:rPr lang="en-US" sz="1200" b="1" dirty="0" smtClean="0">
                <a:solidFill>
                  <a:schemeClr val="bg1"/>
                </a:solidFill>
              </a:rPr>
              <a:t>NONE</a:t>
            </a:r>
            <a:endParaRPr lang="en-US" sz="1200" b="1" dirty="0">
              <a:solidFill>
                <a:schemeClr val="bg1"/>
              </a:solidFill>
            </a:endParaRPr>
          </a:p>
        </p:txBody>
      </p:sp>
      <p:sp>
        <p:nvSpPr>
          <p:cNvPr id="25" name="TextBox 24"/>
          <p:cNvSpPr txBox="1"/>
          <p:nvPr/>
        </p:nvSpPr>
        <p:spPr>
          <a:xfrm>
            <a:off x="2492339" y="2781301"/>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6" name="TextBox 25"/>
          <p:cNvSpPr txBox="1"/>
          <p:nvPr/>
        </p:nvSpPr>
        <p:spPr>
          <a:xfrm>
            <a:off x="2492339" y="3314700"/>
            <a:ext cx="936661" cy="276999"/>
          </a:xfrm>
          <a:prstGeom prst="rect">
            <a:avLst/>
          </a:prstGeom>
          <a:noFill/>
        </p:spPr>
        <p:txBody>
          <a:bodyPr wrap="square" rtlCol="0">
            <a:spAutoFit/>
          </a:bodyPr>
          <a:lstStyle/>
          <a:p>
            <a:pPr algn="ctr"/>
            <a:r>
              <a:rPr lang="en-US" sz="1200" b="1" dirty="0" smtClean="0">
                <a:solidFill>
                  <a:schemeClr val="bg1"/>
                </a:solidFill>
              </a:rPr>
              <a:t>IRR &gt; 20%</a:t>
            </a:r>
            <a:endParaRPr lang="en-US" sz="1200" b="1" dirty="0">
              <a:solidFill>
                <a:schemeClr val="bg1"/>
              </a:solidFill>
            </a:endParaRPr>
          </a:p>
        </p:txBody>
      </p:sp>
      <p:sp>
        <p:nvSpPr>
          <p:cNvPr id="27" name="TextBox 26"/>
          <p:cNvSpPr txBox="1"/>
          <p:nvPr/>
        </p:nvSpPr>
        <p:spPr>
          <a:xfrm>
            <a:off x="7162800" y="2794018"/>
            <a:ext cx="869021" cy="276999"/>
          </a:xfrm>
          <a:prstGeom prst="rect">
            <a:avLst/>
          </a:prstGeom>
          <a:noFill/>
        </p:spPr>
        <p:txBody>
          <a:bodyPr wrap="square" rtlCol="0">
            <a:spAutoFit/>
          </a:bodyPr>
          <a:lstStyle/>
          <a:p>
            <a:pPr algn="ctr"/>
            <a:r>
              <a:rPr lang="en-US" sz="1200" b="1" dirty="0" smtClean="0">
                <a:solidFill>
                  <a:schemeClr val="bg1"/>
                </a:solidFill>
              </a:rPr>
              <a:t>MEDIUM</a:t>
            </a:r>
            <a:endParaRPr lang="en-US" sz="1200" b="1" dirty="0">
              <a:solidFill>
                <a:schemeClr val="bg1"/>
              </a:solidFill>
            </a:endParaRPr>
          </a:p>
        </p:txBody>
      </p:sp>
      <p:sp>
        <p:nvSpPr>
          <p:cNvPr id="28" name="TextBox 27"/>
          <p:cNvSpPr txBox="1"/>
          <p:nvPr/>
        </p:nvSpPr>
        <p:spPr>
          <a:xfrm>
            <a:off x="7086600" y="3327417"/>
            <a:ext cx="945221" cy="276999"/>
          </a:xfrm>
          <a:prstGeom prst="rect">
            <a:avLst/>
          </a:prstGeom>
          <a:noFill/>
        </p:spPr>
        <p:txBody>
          <a:bodyPr wrap="square" rtlCol="0">
            <a:spAutoFit/>
          </a:bodyPr>
          <a:lstStyle/>
          <a:p>
            <a:pPr algn="ctr"/>
            <a:r>
              <a:rPr lang="en-US" sz="1200" b="1" dirty="0" smtClean="0">
                <a:solidFill>
                  <a:schemeClr val="bg1"/>
                </a:solidFill>
              </a:rPr>
              <a:t>IRR &lt; 5%</a:t>
            </a:r>
            <a:endParaRPr lang="en-US" sz="1200" b="1" dirty="0">
              <a:solidFill>
                <a:schemeClr val="bg1"/>
              </a:solidFill>
            </a:endParaRPr>
          </a:p>
        </p:txBody>
      </p:sp>
      <p:sp>
        <p:nvSpPr>
          <p:cNvPr id="29" name="TextBox 28"/>
          <p:cNvSpPr txBox="1"/>
          <p:nvPr/>
        </p:nvSpPr>
        <p:spPr>
          <a:xfrm>
            <a:off x="2492339" y="3860818"/>
            <a:ext cx="602323" cy="276999"/>
          </a:xfrm>
          <a:prstGeom prst="rect">
            <a:avLst/>
          </a:prstGeom>
          <a:noFill/>
        </p:spPr>
        <p:txBody>
          <a:bodyPr wrap="square" rtlCol="0">
            <a:spAutoFit/>
          </a:bodyPr>
          <a:lstStyle/>
          <a:p>
            <a:pPr algn="ctr"/>
            <a:r>
              <a:rPr lang="en-US" sz="1200" b="1" dirty="0" smtClean="0">
                <a:solidFill>
                  <a:schemeClr val="bg1"/>
                </a:solidFill>
              </a:rPr>
              <a:t>LOW</a:t>
            </a:r>
            <a:endParaRPr lang="en-US" sz="1200" b="1" dirty="0">
              <a:solidFill>
                <a:schemeClr val="bg1"/>
              </a:solidFill>
            </a:endParaRPr>
          </a:p>
        </p:txBody>
      </p:sp>
      <p:sp>
        <p:nvSpPr>
          <p:cNvPr id="30" name="TextBox 29"/>
          <p:cNvSpPr txBox="1"/>
          <p:nvPr/>
        </p:nvSpPr>
        <p:spPr>
          <a:xfrm>
            <a:off x="7429497" y="3860818"/>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cxnSp>
        <p:nvCxnSpPr>
          <p:cNvPr id="11" name="Straight Connector 10"/>
          <p:cNvCxnSpPr/>
          <p:nvPr/>
        </p:nvCxnSpPr>
        <p:spPr>
          <a:xfrm>
            <a:off x="3826267" y="1412768"/>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616270" y="1562100"/>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616269" y="2095499"/>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624832" y="2641617"/>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657600" y="3179268"/>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657599" y="3735160"/>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55072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3530848172"/>
              </p:ext>
            </p:extLst>
          </p:nvPr>
        </p:nvGraphicFramePr>
        <p:xfrm>
          <a:off x="-121578" y="4096544"/>
          <a:ext cx="10591800" cy="16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sz="2000" dirty="0" smtClean="0"/>
              <a:t>Example of feasibility: UK Onshore Wind…. </a:t>
            </a:r>
            <a:r>
              <a:rPr lang="nl-NL" sz="2000" dirty="0" err="1" smtClean="0"/>
              <a:t>After</a:t>
            </a:r>
            <a:endParaRPr lang="en-US" sz="2000" dirty="0"/>
          </a:p>
        </p:txBody>
      </p:sp>
      <p:sp>
        <p:nvSpPr>
          <p:cNvPr id="5" name="TextBox 4"/>
          <p:cNvSpPr txBox="1"/>
          <p:nvPr/>
        </p:nvSpPr>
        <p:spPr>
          <a:xfrm>
            <a:off x="914400" y="36036"/>
            <a:ext cx="43434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Private sector </a:t>
            </a:r>
            <a:r>
              <a:rPr lang="nl-NL" sz="1800" b="1" i="1" dirty="0" err="1" smtClean="0">
                <a:solidFill>
                  <a:schemeClr val="bg2">
                    <a:lumMod val="50000"/>
                  </a:schemeClr>
                </a:solidFill>
                <a:latin typeface="Georgia" panose="02040502050405020303" pitchFamily="18" charset="0"/>
                <a:cs typeface="Arial" panose="020B0604020202020204" pitchFamily="34" charset="0"/>
              </a:rPr>
              <a:t>and</a:t>
            </a:r>
            <a:r>
              <a:rPr lang="nl-NL" sz="1800" b="1" i="1" dirty="0" smtClean="0">
                <a:solidFill>
                  <a:schemeClr val="bg2">
                    <a:lumMod val="50000"/>
                  </a:schemeClr>
                </a:solidFill>
                <a:latin typeface="Georgia" panose="02040502050405020303" pitchFamily="18" charset="0"/>
                <a:cs typeface="Arial" panose="020B0604020202020204" pitchFamily="34" charset="0"/>
              </a:rPr>
              <a:t> LEDS</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3074"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8481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79296" y="3822346"/>
            <a:ext cx="1600200" cy="261610"/>
          </a:xfrm>
          <a:prstGeom prst="rect">
            <a:avLst/>
          </a:prstGeom>
          <a:noFill/>
        </p:spPr>
        <p:txBody>
          <a:bodyPr wrap="square" rtlCol="0">
            <a:spAutoFit/>
          </a:bodyPr>
          <a:lstStyle/>
          <a:p>
            <a:pPr algn="r"/>
            <a:r>
              <a:rPr lang="en-US" sz="1100" dirty="0" smtClean="0"/>
              <a:t>Risks</a:t>
            </a:r>
            <a:endParaRPr lang="en-US" sz="1100" dirty="0"/>
          </a:p>
        </p:txBody>
      </p:sp>
      <p:pic>
        <p:nvPicPr>
          <p:cNvPr id="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33147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79296" y="3288946"/>
            <a:ext cx="1600200" cy="261610"/>
          </a:xfrm>
          <a:prstGeom prst="rect">
            <a:avLst/>
          </a:prstGeom>
          <a:noFill/>
        </p:spPr>
        <p:txBody>
          <a:bodyPr wrap="square" rtlCol="0">
            <a:spAutoFit/>
          </a:bodyPr>
          <a:lstStyle/>
          <a:p>
            <a:pPr algn="r"/>
            <a:r>
              <a:rPr lang="en-US" sz="1100" dirty="0" smtClean="0"/>
              <a:t>Potential profits</a:t>
            </a:r>
            <a:endParaRPr lang="en-US" sz="1100" dirty="0"/>
          </a:p>
        </p:txBody>
      </p:sp>
      <p:pic>
        <p:nvPicPr>
          <p:cNvPr id="15"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7813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879296" y="2755546"/>
            <a:ext cx="1600200" cy="261610"/>
          </a:xfrm>
          <a:prstGeom prst="rect">
            <a:avLst/>
          </a:prstGeom>
          <a:noFill/>
        </p:spPr>
        <p:txBody>
          <a:bodyPr wrap="square" rtlCol="0">
            <a:spAutoFit/>
          </a:bodyPr>
          <a:lstStyle/>
          <a:p>
            <a:pPr algn="r"/>
            <a:r>
              <a:rPr lang="en-US" sz="1100" dirty="0" smtClean="0"/>
              <a:t>Political willingness</a:t>
            </a:r>
            <a:endParaRPr lang="en-US" sz="1100" dirty="0"/>
          </a:p>
        </p:txBody>
      </p:sp>
      <p:pic>
        <p:nvPicPr>
          <p:cNvPr id="17"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22479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879296" y="2183674"/>
            <a:ext cx="1600200" cy="430887"/>
          </a:xfrm>
          <a:prstGeom prst="rect">
            <a:avLst/>
          </a:prstGeom>
          <a:noFill/>
        </p:spPr>
        <p:txBody>
          <a:bodyPr wrap="square" rtlCol="0">
            <a:spAutoFit/>
          </a:bodyPr>
          <a:lstStyle/>
          <a:p>
            <a:pPr algn="r"/>
            <a:r>
              <a:rPr lang="en-US" sz="1100" dirty="0" smtClean="0"/>
              <a:t>Current private sector participation</a:t>
            </a:r>
            <a:endParaRPr lang="en-US" sz="1100" dirty="0"/>
          </a:p>
        </p:txBody>
      </p:sp>
      <p:pic>
        <p:nvPicPr>
          <p:cNvPr id="19" name="Picture 2" descr="http://www.satyam.com.ar/yui/2.5.0/progressbar/gradient.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83777" y="1714500"/>
            <a:ext cx="5548045" cy="30243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76200" y="1688746"/>
            <a:ext cx="2403296" cy="261610"/>
          </a:xfrm>
          <a:prstGeom prst="rect">
            <a:avLst/>
          </a:prstGeom>
          <a:noFill/>
        </p:spPr>
        <p:txBody>
          <a:bodyPr wrap="square" rtlCol="0">
            <a:spAutoFit/>
          </a:bodyPr>
          <a:lstStyle/>
          <a:p>
            <a:pPr algn="r"/>
            <a:r>
              <a:rPr lang="en-US" sz="1100" dirty="0" smtClean="0"/>
              <a:t>Country investment grade</a:t>
            </a:r>
            <a:endParaRPr lang="en-US" sz="1100" dirty="0"/>
          </a:p>
        </p:txBody>
      </p:sp>
      <p:sp>
        <p:nvSpPr>
          <p:cNvPr id="21" name="TextBox 20"/>
          <p:cNvSpPr txBox="1"/>
          <p:nvPr/>
        </p:nvSpPr>
        <p:spPr>
          <a:xfrm>
            <a:off x="2483777" y="1714501"/>
            <a:ext cx="602323" cy="276999"/>
          </a:xfrm>
          <a:prstGeom prst="rect">
            <a:avLst/>
          </a:prstGeom>
          <a:noFill/>
        </p:spPr>
        <p:txBody>
          <a:bodyPr wrap="square" rtlCol="0">
            <a:spAutoFit/>
          </a:bodyPr>
          <a:lstStyle/>
          <a:p>
            <a:pPr algn="ctr"/>
            <a:r>
              <a:rPr lang="en-US" sz="1200" b="1" dirty="0" smtClean="0">
                <a:solidFill>
                  <a:schemeClr val="bg1"/>
                </a:solidFill>
              </a:rPr>
              <a:t>AAA</a:t>
            </a:r>
            <a:endParaRPr lang="en-US" sz="1200" b="1" dirty="0">
              <a:solidFill>
                <a:schemeClr val="bg1"/>
              </a:solidFill>
            </a:endParaRPr>
          </a:p>
        </p:txBody>
      </p:sp>
      <p:sp>
        <p:nvSpPr>
          <p:cNvPr id="22" name="TextBox 21"/>
          <p:cNvSpPr txBox="1"/>
          <p:nvPr/>
        </p:nvSpPr>
        <p:spPr>
          <a:xfrm>
            <a:off x="7432068" y="1739938"/>
            <a:ext cx="602323" cy="276999"/>
          </a:xfrm>
          <a:prstGeom prst="rect">
            <a:avLst/>
          </a:prstGeom>
          <a:noFill/>
        </p:spPr>
        <p:txBody>
          <a:bodyPr wrap="square" rtlCol="0">
            <a:spAutoFit/>
          </a:bodyPr>
          <a:lstStyle/>
          <a:p>
            <a:pPr algn="ctr"/>
            <a:r>
              <a:rPr lang="en-US" sz="1200" b="1" dirty="0" smtClean="0">
                <a:solidFill>
                  <a:schemeClr val="bg1"/>
                </a:solidFill>
              </a:rPr>
              <a:t>C</a:t>
            </a:r>
            <a:endParaRPr lang="en-US" sz="1200" b="1" dirty="0">
              <a:solidFill>
                <a:schemeClr val="bg1"/>
              </a:solidFill>
            </a:endParaRPr>
          </a:p>
        </p:txBody>
      </p:sp>
      <p:sp>
        <p:nvSpPr>
          <p:cNvPr id="23" name="TextBox 22"/>
          <p:cNvSpPr txBox="1"/>
          <p:nvPr/>
        </p:nvSpPr>
        <p:spPr>
          <a:xfrm>
            <a:off x="2483777" y="2247900"/>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4" name="TextBox 23"/>
          <p:cNvSpPr txBox="1"/>
          <p:nvPr/>
        </p:nvSpPr>
        <p:spPr>
          <a:xfrm>
            <a:off x="7429499" y="2260617"/>
            <a:ext cx="602323" cy="276999"/>
          </a:xfrm>
          <a:prstGeom prst="rect">
            <a:avLst/>
          </a:prstGeom>
          <a:noFill/>
        </p:spPr>
        <p:txBody>
          <a:bodyPr wrap="square" rtlCol="0">
            <a:spAutoFit/>
          </a:bodyPr>
          <a:lstStyle/>
          <a:p>
            <a:pPr algn="ctr"/>
            <a:r>
              <a:rPr lang="en-US" sz="1200" b="1" dirty="0" smtClean="0">
                <a:solidFill>
                  <a:schemeClr val="bg1"/>
                </a:solidFill>
              </a:rPr>
              <a:t>NONE</a:t>
            </a:r>
            <a:endParaRPr lang="en-US" sz="1200" b="1" dirty="0">
              <a:solidFill>
                <a:schemeClr val="bg1"/>
              </a:solidFill>
            </a:endParaRPr>
          </a:p>
        </p:txBody>
      </p:sp>
      <p:sp>
        <p:nvSpPr>
          <p:cNvPr id="25" name="TextBox 24"/>
          <p:cNvSpPr txBox="1"/>
          <p:nvPr/>
        </p:nvSpPr>
        <p:spPr>
          <a:xfrm>
            <a:off x="2492339" y="2781301"/>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sp>
        <p:nvSpPr>
          <p:cNvPr id="26" name="TextBox 25"/>
          <p:cNvSpPr txBox="1"/>
          <p:nvPr/>
        </p:nvSpPr>
        <p:spPr>
          <a:xfrm>
            <a:off x="2492339" y="3314700"/>
            <a:ext cx="936661" cy="276999"/>
          </a:xfrm>
          <a:prstGeom prst="rect">
            <a:avLst/>
          </a:prstGeom>
          <a:noFill/>
        </p:spPr>
        <p:txBody>
          <a:bodyPr wrap="square" rtlCol="0">
            <a:spAutoFit/>
          </a:bodyPr>
          <a:lstStyle/>
          <a:p>
            <a:pPr algn="ctr"/>
            <a:r>
              <a:rPr lang="en-US" sz="1200" b="1" dirty="0" smtClean="0">
                <a:solidFill>
                  <a:schemeClr val="bg1"/>
                </a:solidFill>
              </a:rPr>
              <a:t>IRR &gt; 20%</a:t>
            </a:r>
            <a:endParaRPr lang="en-US" sz="1200" b="1" dirty="0">
              <a:solidFill>
                <a:schemeClr val="bg1"/>
              </a:solidFill>
            </a:endParaRPr>
          </a:p>
        </p:txBody>
      </p:sp>
      <p:sp>
        <p:nvSpPr>
          <p:cNvPr id="27" name="TextBox 26"/>
          <p:cNvSpPr txBox="1"/>
          <p:nvPr/>
        </p:nvSpPr>
        <p:spPr>
          <a:xfrm>
            <a:off x="7162800" y="2794018"/>
            <a:ext cx="869021" cy="276999"/>
          </a:xfrm>
          <a:prstGeom prst="rect">
            <a:avLst/>
          </a:prstGeom>
          <a:noFill/>
        </p:spPr>
        <p:txBody>
          <a:bodyPr wrap="square" rtlCol="0">
            <a:spAutoFit/>
          </a:bodyPr>
          <a:lstStyle/>
          <a:p>
            <a:pPr algn="ctr"/>
            <a:r>
              <a:rPr lang="en-US" sz="1200" b="1" dirty="0" smtClean="0">
                <a:solidFill>
                  <a:schemeClr val="bg1"/>
                </a:solidFill>
              </a:rPr>
              <a:t>MEDIUM</a:t>
            </a:r>
            <a:endParaRPr lang="en-US" sz="1200" b="1" dirty="0">
              <a:solidFill>
                <a:schemeClr val="bg1"/>
              </a:solidFill>
            </a:endParaRPr>
          </a:p>
        </p:txBody>
      </p:sp>
      <p:sp>
        <p:nvSpPr>
          <p:cNvPr id="28" name="TextBox 27"/>
          <p:cNvSpPr txBox="1"/>
          <p:nvPr/>
        </p:nvSpPr>
        <p:spPr>
          <a:xfrm>
            <a:off x="7086600" y="3327417"/>
            <a:ext cx="945221" cy="276999"/>
          </a:xfrm>
          <a:prstGeom prst="rect">
            <a:avLst/>
          </a:prstGeom>
          <a:noFill/>
        </p:spPr>
        <p:txBody>
          <a:bodyPr wrap="square" rtlCol="0">
            <a:spAutoFit/>
          </a:bodyPr>
          <a:lstStyle/>
          <a:p>
            <a:pPr algn="ctr"/>
            <a:r>
              <a:rPr lang="en-US" sz="1200" b="1" dirty="0" smtClean="0">
                <a:solidFill>
                  <a:schemeClr val="bg1"/>
                </a:solidFill>
              </a:rPr>
              <a:t>IRR &lt; 5%</a:t>
            </a:r>
            <a:endParaRPr lang="en-US" sz="1200" b="1" dirty="0">
              <a:solidFill>
                <a:schemeClr val="bg1"/>
              </a:solidFill>
            </a:endParaRPr>
          </a:p>
        </p:txBody>
      </p:sp>
      <p:sp>
        <p:nvSpPr>
          <p:cNvPr id="29" name="TextBox 28"/>
          <p:cNvSpPr txBox="1"/>
          <p:nvPr/>
        </p:nvSpPr>
        <p:spPr>
          <a:xfrm>
            <a:off x="2492339" y="3860818"/>
            <a:ext cx="602323" cy="276999"/>
          </a:xfrm>
          <a:prstGeom prst="rect">
            <a:avLst/>
          </a:prstGeom>
          <a:noFill/>
        </p:spPr>
        <p:txBody>
          <a:bodyPr wrap="square" rtlCol="0">
            <a:spAutoFit/>
          </a:bodyPr>
          <a:lstStyle/>
          <a:p>
            <a:pPr algn="ctr"/>
            <a:r>
              <a:rPr lang="en-US" sz="1200" b="1" dirty="0" smtClean="0">
                <a:solidFill>
                  <a:schemeClr val="bg1"/>
                </a:solidFill>
              </a:rPr>
              <a:t>LOW</a:t>
            </a:r>
            <a:endParaRPr lang="en-US" sz="1200" b="1" dirty="0">
              <a:solidFill>
                <a:schemeClr val="bg1"/>
              </a:solidFill>
            </a:endParaRPr>
          </a:p>
        </p:txBody>
      </p:sp>
      <p:sp>
        <p:nvSpPr>
          <p:cNvPr id="30" name="TextBox 29"/>
          <p:cNvSpPr txBox="1"/>
          <p:nvPr/>
        </p:nvSpPr>
        <p:spPr>
          <a:xfrm>
            <a:off x="7429497" y="3860818"/>
            <a:ext cx="602323" cy="276999"/>
          </a:xfrm>
          <a:prstGeom prst="rect">
            <a:avLst/>
          </a:prstGeom>
          <a:noFill/>
        </p:spPr>
        <p:txBody>
          <a:bodyPr wrap="square" rtlCol="0">
            <a:spAutoFit/>
          </a:bodyPr>
          <a:lstStyle/>
          <a:p>
            <a:pPr algn="ctr"/>
            <a:r>
              <a:rPr lang="en-US" sz="1200" b="1" dirty="0" smtClean="0">
                <a:solidFill>
                  <a:schemeClr val="bg1"/>
                </a:solidFill>
              </a:rPr>
              <a:t>HIGH</a:t>
            </a:r>
            <a:endParaRPr lang="en-US" sz="1200" b="1" dirty="0">
              <a:solidFill>
                <a:schemeClr val="bg1"/>
              </a:solidFill>
            </a:endParaRPr>
          </a:p>
        </p:txBody>
      </p:sp>
      <p:cxnSp>
        <p:nvCxnSpPr>
          <p:cNvPr id="11" name="Straight Connector 10"/>
          <p:cNvCxnSpPr/>
          <p:nvPr/>
        </p:nvCxnSpPr>
        <p:spPr>
          <a:xfrm>
            <a:off x="8107052" y="1344375"/>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616270" y="1562100"/>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616269" y="2095499"/>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938385" y="2649531"/>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657600" y="3179268"/>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562600" y="3735160"/>
            <a:ext cx="337335" cy="5818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561192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err="1" smtClean="0"/>
              <a:t>Exercise</a:t>
            </a:r>
            <a:r>
              <a:rPr lang="nl-NL" sz="2400" dirty="0" smtClean="0"/>
              <a:t> </a:t>
            </a:r>
            <a:r>
              <a:rPr lang="nl-NL" sz="2400" dirty="0" err="1" smtClean="0"/>
              <a:t>instructions</a:t>
            </a:r>
            <a:endParaRPr lang="en-US" sz="2400" dirty="0"/>
          </a:p>
        </p:txBody>
      </p:sp>
      <p:sp>
        <p:nvSpPr>
          <p:cNvPr id="3" name="Content Placeholder 2"/>
          <p:cNvSpPr>
            <a:spLocks noGrp="1"/>
          </p:cNvSpPr>
          <p:nvPr>
            <p:ph sz="quarter" idx="11"/>
          </p:nvPr>
        </p:nvSpPr>
        <p:spPr/>
        <p:txBody>
          <a:bodyPr/>
          <a:lstStyle/>
          <a:p>
            <a:r>
              <a:rPr lang="en-US" dirty="0" smtClean="0"/>
              <a:t>Use the diagram as a basis for discussion of the range of instruments to support private investment for low-emission infrastructure in a specific sector in a country of your choice</a:t>
            </a:r>
          </a:p>
          <a:p>
            <a:r>
              <a:rPr lang="en-US" dirty="0" smtClean="0"/>
              <a:t>Note down the different challenges / uncertainties you face in doing so</a:t>
            </a:r>
          </a:p>
          <a:p>
            <a:pPr lvl="1"/>
            <a:r>
              <a:rPr lang="en-US" dirty="0" smtClean="0"/>
              <a:t>For example, to understand what instruments are on the table, you might need expert advice</a:t>
            </a:r>
          </a:p>
          <a:p>
            <a:pPr lvl="1"/>
            <a:r>
              <a:rPr lang="en-US" dirty="0" smtClean="0"/>
              <a:t>Where are the biggest uncertainties?</a:t>
            </a:r>
          </a:p>
          <a:p>
            <a:pPr lvl="1"/>
            <a:r>
              <a:rPr lang="en-US" dirty="0" smtClean="0"/>
              <a:t>What is good practice?</a:t>
            </a:r>
          </a:p>
          <a:p>
            <a:r>
              <a:rPr lang="en-US" dirty="0" smtClean="0"/>
              <a:t>Time available – 15 minutes</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917981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smtClean="0"/>
              <a:t>Private investment in infrastructure:</a:t>
            </a:r>
            <a:br>
              <a:rPr lang="nl-NL" sz="2400" dirty="0" smtClean="0"/>
            </a:br>
            <a:r>
              <a:rPr lang="nl-NL" sz="2400" dirty="0" smtClean="0"/>
              <a:t>Shifting investment patterns</a:t>
            </a:r>
            <a:endParaRPr lang="en-US" sz="2400" dirty="0"/>
          </a:p>
        </p:txBody>
      </p:sp>
      <p:sp>
        <p:nvSpPr>
          <p:cNvPr id="3" name="Content Placeholder 2"/>
          <p:cNvSpPr>
            <a:spLocks noGrp="1"/>
          </p:cNvSpPr>
          <p:nvPr>
            <p:ph sz="quarter" idx="11"/>
          </p:nvPr>
        </p:nvSpPr>
        <p:spPr/>
        <p:txBody>
          <a:bodyPr/>
          <a:lstStyle/>
          <a:p>
            <a:r>
              <a:rPr lang="en-US" dirty="0" smtClean="0"/>
              <a:t>Private investments illustrated earlier are not necessarily low-carbon.</a:t>
            </a:r>
          </a:p>
          <a:p>
            <a:r>
              <a:rPr lang="en-US" dirty="0" smtClean="0"/>
              <a:t>How can we shift patterns of investment?</a:t>
            </a:r>
          </a:p>
          <a:p>
            <a:r>
              <a:rPr lang="en-US" dirty="0" smtClean="0"/>
              <a:t>Lots of different financing sources!</a:t>
            </a:r>
          </a:p>
        </p:txBody>
      </p:sp>
      <p:pic>
        <p:nvPicPr>
          <p:cNvPr id="7" name="Picture 2" descr="http://news.gcfund.org/images/gcf_log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76195" y="2906155"/>
            <a:ext cx="2083955" cy="14478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2"/>
          <p:cNvSpPr txBox="1">
            <a:spLocks/>
          </p:cNvSpPr>
          <p:nvPr/>
        </p:nvSpPr>
        <p:spPr>
          <a:xfrm>
            <a:off x="1011728" y="2476500"/>
            <a:ext cx="5312872" cy="3754911"/>
          </a:xfrm>
          <a:prstGeom prst="rect">
            <a:avLst/>
          </a:prstGeom>
        </p:spPr>
        <p:txBody>
          <a:bodyPr vert="horz" wrap="square" lIns="0" tIns="0" rIns="0" bIns="0" rtlCol="0">
            <a:noAutofit/>
          </a:bodyPr>
          <a:lstStyle>
            <a:lvl1pPr marL="240598" indent="-240598" algn="l" defTabSz="856708" rtl="0" eaLnBrk="1" latinLnBrk="0" hangingPunct="1">
              <a:lnSpc>
                <a:spcPct val="100000"/>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US" dirty="0" smtClean="0"/>
              <a:t>GCF can act as a catalyst:</a:t>
            </a:r>
          </a:p>
          <a:p>
            <a:pPr lvl="1"/>
            <a:r>
              <a:rPr lang="en-US" dirty="0" smtClean="0"/>
              <a:t>Shifting existing investment patterns towards low-emission, climate resilient investments, by making these investments more attractive than other kinds of investments.</a:t>
            </a:r>
          </a:p>
          <a:p>
            <a:pPr lvl="1"/>
            <a:r>
              <a:rPr lang="en-US" dirty="0" smtClean="0"/>
              <a:t>Increasing the pool of capital available such that low-emission, climate resilient projects, which often require more up-front capital, can be fully rolled-out (closing the gap)</a:t>
            </a:r>
          </a:p>
          <a:p>
            <a:r>
              <a:rPr lang="en-US" dirty="0" smtClean="0"/>
              <a:t>In order to do so, different financial instruments will be utilized.</a:t>
            </a:r>
          </a:p>
          <a:p>
            <a:endParaRPr lang="en-US" dirty="0" smtClean="0"/>
          </a:p>
          <a:p>
            <a:endParaRPr lang="en-US" dirty="0" smtClean="0"/>
          </a:p>
          <a:p>
            <a:pPr lvl="1"/>
            <a:endParaRPr lang="en-US" dirty="0" smtClean="0"/>
          </a:p>
        </p:txBody>
      </p:sp>
    </p:spTree>
    <p:extLst>
      <p:ext uri="{BB962C8B-B14F-4D97-AF65-F5344CB8AC3E}">
        <p14:creationId xmlns="" xmlns:p14="http://schemas.microsoft.com/office/powerpoint/2010/main" val="3210354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ECN</a:t>
            </a:r>
            <a:endParaRPr lang="en-GB" dirty="0"/>
          </a:p>
        </p:txBody>
      </p:sp>
      <p:sp>
        <p:nvSpPr>
          <p:cNvPr id="4" name="Tijdelijke aanduiding voor inhoud 2"/>
          <p:cNvSpPr>
            <a:spLocks noGrp="1"/>
          </p:cNvSpPr>
          <p:nvPr>
            <p:ph idx="4294967295"/>
          </p:nvPr>
        </p:nvSpPr>
        <p:spPr>
          <a:xfrm>
            <a:off x="1043608" y="1417340"/>
            <a:ext cx="7488832" cy="3672408"/>
          </a:xfrm>
          <a:prstGeom prst="rect">
            <a:avLst/>
          </a:prstGeom>
        </p:spPr>
        <p:txBody>
          <a:bodyPr numCol="2"/>
          <a:lstStyle/>
          <a:p>
            <a:pPr marL="0" indent="0">
              <a:buNone/>
            </a:pPr>
            <a:r>
              <a:rPr lang="en-US" sz="1200" b="1" dirty="0" smtClean="0">
                <a:latin typeface="Calibri" panose="020F0502020204030204" pitchFamily="34" charset="0"/>
                <a:cs typeface="Calibri" panose="020F0502020204030204" pitchFamily="34" charset="0"/>
              </a:rPr>
              <a:t>ECN Policy Studies</a:t>
            </a:r>
          </a:p>
          <a:p>
            <a:pPr marL="0" indent="0">
              <a:buNone/>
            </a:pPr>
            <a:r>
              <a:rPr lang="en-US" sz="1200" dirty="0" smtClean="0">
                <a:latin typeface="Calibri" panose="020F0502020204030204" pitchFamily="34" charset="0"/>
                <a:cs typeface="Calibri" panose="020F0502020204030204" pitchFamily="34" charset="0"/>
              </a:rPr>
              <a:t>Energy research Centre of the Netherlands since 1955</a:t>
            </a:r>
          </a:p>
          <a:p>
            <a:pPr>
              <a:lnSpc>
                <a:spcPct val="100000"/>
              </a:lnSpc>
            </a:pPr>
            <a:r>
              <a:rPr lang="en-GB" sz="1200" dirty="0" smtClean="0">
                <a:latin typeface="Calibri" panose="020F0502020204030204" pitchFamily="34" charset="0"/>
                <a:cs typeface="Calibri" panose="020F0502020204030204" pitchFamily="34" charset="0"/>
              </a:rPr>
              <a:t>Research NGO – not for profit</a:t>
            </a:r>
            <a:endParaRPr lang="en-US" sz="1200" dirty="0" smtClean="0">
              <a:latin typeface="Calibri" panose="020F0502020204030204" pitchFamily="34" charset="0"/>
              <a:cs typeface="Calibri" panose="020F0502020204030204" pitchFamily="34" charset="0"/>
            </a:endParaRPr>
          </a:p>
          <a:p>
            <a:pPr>
              <a:lnSpc>
                <a:spcPct val="100000"/>
              </a:lnSpc>
            </a:pPr>
            <a:r>
              <a:rPr lang="en-US" sz="1200" dirty="0" smtClean="0">
                <a:latin typeface="Calibri" panose="020F0502020204030204" pitchFamily="34" charset="0"/>
                <a:cs typeface="Calibri" panose="020F0502020204030204" pitchFamily="34" charset="0"/>
              </a:rPr>
              <a:t>Over 500 staff in seven research areas</a:t>
            </a:r>
          </a:p>
          <a:p>
            <a:pPr>
              <a:lnSpc>
                <a:spcPct val="100000"/>
              </a:lnSpc>
            </a:pPr>
            <a:r>
              <a:rPr lang="en-US" sz="1200" dirty="0" smtClean="0">
                <a:latin typeface="Calibri" panose="020F0502020204030204" pitchFamily="34" charset="0"/>
                <a:cs typeface="Calibri" panose="020F0502020204030204" pitchFamily="34" charset="0"/>
              </a:rPr>
              <a:t>60 staff in </a:t>
            </a:r>
            <a:r>
              <a:rPr lang="en-US" sz="1200" dirty="0">
                <a:latin typeface="Calibri" panose="020F0502020204030204" pitchFamily="34" charset="0"/>
                <a:cs typeface="Calibri" panose="020F0502020204030204" pitchFamily="34" charset="0"/>
              </a:rPr>
              <a:t>Policy Studies unit </a:t>
            </a:r>
            <a:endParaRPr lang="en-US" sz="1200" dirty="0" smtClean="0">
              <a:latin typeface="Calibri" panose="020F0502020204030204" pitchFamily="34" charset="0"/>
              <a:cs typeface="Calibri" panose="020F0502020204030204" pitchFamily="34" charset="0"/>
            </a:endParaRPr>
          </a:p>
          <a:p>
            <a:pPr>
              <a:lnSpc>
                <a:spcPct val="100000"/>
              </a:lnSpc>
            </a:pPr>
            <a:r>
              <a:rPr lang="en-US" sz="1200" dirty="0" smtClean="0">
                <a:latin typeface="Calibri" panose="020F0502020204030204" pitchFamily="34" charset="0"/>
                <a:cs typeface="Calibri" panose="020F0502020204030204" pitchFamily="34" charset="0"/>
              </a:rPr>
              <a:t>Main think tank for Dutch government </a:t>
            </a:r>
            <a:br>
              <a:rPr lang="en-US" sz="1200" dirty="0" smtClean="0">
                <a:latin typeface="Calibri" panose="020F0502020204030204" pitchFamily="34" charset="0"/>
                <a:cs typeface="Calibri" panose="020F0502020204030204" pitchFamily="34" charset="0"/>
              </a:rPr>
            </a:br>
            <a:r>
              <a:rPr lang="en-US" sz="1200" dirty="0" smtClean="0">
                <a:latin typeface="Calibri" panose="020F0502020204030204" pitchFamily="34" charset="0"/>
                <a:cs typeface="Calibri" panose="020F0502020204030204" pitchFamily="34" charset="0"/>
              </a:rPr>
              <a:t>on energy and climate.</a:t>
            </a:r>
          </a:p>
          <a:p>
            <a:endParaRPr lang="en-US" sz="1200" dirty="0" smtClean="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pPr marL="463550" indent="0">
              <a:buNone/>
            </a:pPr>
            <a:r>
              <a:rPr lang="en-US" sz="1200" b="1" dirty="0" smtClean="0">
                <a:latin typeface="Calibri" panose="020F0502020204030204" pitchFamily="34" charset="0"/>
                <a:cs typeface="Calibri" panose="020F0502020204030204" pitchFamily="34" charset="0"/>
              </a:rPr>
              <a:t>Global Sustainability group </a:t>
            </a:r>
          </a:p>
          <a:p>
            <a:pPr marL="463550" indent="0">
              <a:lnSpc>
                <a:spcPct val="100000"/>
              </a:lnSpc>
              <a:buNone/>
            </a:pPr>
            <a:r>
              <a:rPr lang="en-US" sz="1200" dirty="0" smtClean="0">
                <a:latin typeface="Calibri" panose="020F0502020204030204" pitchFamily="34" charset="0"/>
                <a:cs typeface="Calibri" panose="020F0502020204030204" pitchFamily="34" charset="0"/>
              </a:rPr>
              <a:t>Within ECN Policy Studies </a:t>
            </a:r>
            <a:r>
              <a:rPr lang="en-US" sz="1200" dirty="0">
                <a:latin typeface="Calibri" panose="020F0502020204030204" pitchFamily="34" charset="0"/>
                <a:cs typeface="Calibri" panose="020F0502020204030204" pitchFamily="34" charset="0"/>
              </a:rPr>
              <a:t>15 staff </a:t>
            </a:r>
            <a:r>
              <a:rPr lang="en-US" sz="1200" dirty="0" smtClean="0">
                <a:latin typeface="Calibri" panose="020F0502020204030204" pitchFamily="34" charset="0"/>
                <a:cs typeface="Calibri" panose="020F0502020204030204" pitchFamily="34" charset="0"/>
              </a:rPr>
              <a:t>work on issues of ‘global sustainability’  with the mission to help </a:t>
            </a:r>
            <a:r>
              <a:rPr lang="en-US" sz="1200" i="1" dirty="0" smtClean="0"/>
              <a:t>mobilizing </a:t>
            </a:r>
            <a:r>
              <a:rPr lang="en-US" sz="1200" i="1" dirty="0"/>
              <a:t>public and private investment through low carbon energy policies and </a:t>
            </a:r>
            <a:r>
              <a:rPr lang="en-US" sz="1200" i="1" dirty="0" smtClean="0"/>
              <a:t>measures</a:t>
            </a:r>
            <a:r>
              <a:rPr lang="en-US" sz="1200" b="1" dirty="0" smtClean="0"/>
              <a:t>. </a:t>
            </a:r>
            <a:br>
              <a:rPr lang="en-US" sz="1200" b="1" dirty="0" smtClean="0"/>
            </a:br>
            <a:r>
              <a:rPr lang="en-US" sz="1200" dirty="0" smtClean="0"/>
              <a:t>Our focus is on </a:t>
            </a:r>
            <a:r>
              <a:rPr lang="en-US" sz="1200" dirty="0" smtClean="0">
                <a:latin typeface="Calibri" panose="020F0502020204030204" pitchFamily="34" charset="0"/>
                <a:cs typeface="Calibri" panose="020F0502020204030204" pitchFamily="34" charset="0"/>
              </a:rPr>
              <a:t>four key themes:</a:t>
            </a:r>
          </a:p>
          <a:p>
            <a:pPr marL="341313" indent="0">
              <a:buNone/>
            </a:pPr>
            <a:endParaRPr lang="en-US" sz="1200" dirty="0" smtClean="0">
              <a:latin typeface="Calibri" panose="020F0502020204030204" pitchFamily="34" charset="0"/>
              <a:cs typeface="Calibri" panose="020F0502020204030204" pitchFamily="34" charset="0"/>
            </a:endParaRPr>
          </a:p>
          <a:p>
            <a:pPr marL="341313" indent="0">
              <a:buNone/>
            </a:pPr>
            <a:endParaRPr lang="en-US" sz="1200" dirty="0">
              <a:latin typeface="Calibri" panose="020F0502020204030204" pitchFamily="34" charset="0"/>
              <a:cs typeface="Calibri" panose="020F0502020204030204" pitchFamily="34" charset="0"/>
            </a:endParaRPr>
          </a:p>
          <a:p>
            <a:pPr marL="341313" indent="0">
              <a:buNone/>
            </a:pPr>
            <a:endParaRPr lang="en-US" sz="1200" dirty="0" smtClean="0">
              <a:latin typeface="Calibri" panose="020F0502020204030204" pitchFamily="34" charset="0"/>
              <a:cs typeface="Calibri" panose="020F0502020204030204" pitchFamily="34" charset="0"/>
            </a:endParaRPr>
          </a:p>
          <a:p>
            <a:pPr marL="463550" indent="0">
              <a:buNone/>
            </a:pPr>
            <a:endParaRPr lang="en-US" sz="1200" dirty="0" smtClean="0">
              <a:latin typeface="Calibri" panose="020F0502020204030204" pitchFamily="34" charset="0"/>
              <a:cs typeface="Calibri" panose="020F0502020204030204" pitchFamily="34" charset="0"/>
            </a:endParaRPr>
          </a:p>
          <a:p>
            <a:pPr marL="463550" indent="0">
              <a:lnSpc>
                <a:spcPct val="100000"/>
              </a:lnSpc>
              <a:buNone/>
            </a:pPr>
            <a:r>
              <a:rPr lang="en-US" sz="1200" dirty="0" smtClean="0">
                <a:latin typeface="Calibri" panose="020F0502020204030204" pitchFamily="34" charset="0"/>
                <a:cs typeface="Calibri" panose="020F0502020204030204" pitchFamily="34" charset="0"/>
              </a:rPr>
              <a:t>Clients </a:t>
            </a:r>
            <a:r>
              <a:rPr lang="en-US" sz="1200" dirty="0">
                <a:latin typeface="Calibri" panose="020F0502020204030204" pitchFamily="34" charset="0"/>
                <a:cs typeface="Calibri" panose="020F0502020204030204" pitchFamily="34" charset="0"/>
              </a:rPr>
              <a:t>include: </a:t>
            </a:r>
            <a:r>
              <a:rPr lang="en-GB" sz="1200" dirty="0" smtClean="0">
                <a:solidFill>
                  <a:schemeClr val="tx2"/>
                </a:solidFill>
                <a:latin typeface="Calibri" panose="020F0502020204030204" pitchFamily="34" charset="0"/>
                <a:ea typeface="ＭＳ Ｐゴシック" pitchFamily="1" charset="-128"/>
                <a:cs typeface="Calibri" panose="020F0502020204030204" pitchFamily="34" charset="0"/>
              </a:rPr>
              <a:t>European Commission, UNFCCC, UNEP, UNDP, CDKN, DFID, GIZ, BMUB, World Bank and the IPCC</a:t>
            </a:r>
          </a:p>
          <a:p>
            <a:pPr marL="463550" indent="0">
              <a:lnSpc>
                <a:spcPct val="100000"/>
              </a:lnSpc>
              <a:buNone/>
            </a:pPr>
            <a:r>
              <a:rPr lang="en-US" sz="1200" dirty="0" smtClean="0">
                <a:latin typeface="Calibri" panose="020F0502020204030204" pitchFamily="34" charset="0"/>
                <a:cs typeface="Calibri" panose="020F0502020204030204" pitchFamily="34" charset="0"/>
              </a:rPr>
              <a:t>Experience working in: </a:t>
            </a:r>
            <a:r>
              <a:rPr lang="en-US" sz="1200" dirty="0">
                <a:solidFill>
                  <a:schemeClr val="tx2"/>
                </a:solidFill>
                <a:latin typeface="Calibri" panose="020F0502020204030204" pitchFamily="34" charset="0"/>
                <a:ea typeface="ＭＳ Ｐゴシック" pitchFamily="1" charset="-128"/>
                <a:cs typeface="Calibri" panose="020F0502020204030204" pitchFamily="34" charset="0"/>
              </a:rPr>
              <a:t>a diverse group of countries including </a:t>
            </a:r>
            <a:r>
              <a:rPr lang="en-GB" sz="1200" dirty="0" smtClean="0">
                <a:solidFill>
                  <a:schemeClr val="tx2"/>
                </a:solidFill>
                <a:latin typeface="Calibri" panose="020F0502020204030204" pitchFamily="34" charset="0"/>
                <a:ea typeface="ＭＳ Ｐゴシック" pitchFamily="1" charset="-128"/>
                <a:cs typeface="Calibri" panose="020F0502020204030204" pitchFamily="34" charset="0"/>
              </a:rPr>
              <a:t>Indonesia, </a:t>
            </a:r>
            <a:r>
              <a:rPr lang="en-GB" sz="1200" dirty="0">
                <a:solidFill>
                  <a:schemeClr val="tx2"/>
                </a:solidFill>
                <a:latin typeface="Calibri" panose="020F0502020204030204" pitchFamily="34" charset="0"/>
                <a:ea typeface="ＭＳ Ｐゴシック" pitchFamily="1" charset="-128"/>
                <a:cs typeface="Calibri" panose="020F0502020204030204" pitchFamily="34" charset="0"/>
              </a:rPr>
              <a:t>Pakistan, Mongolia, </a:t>
            </a:r>
            <a:r>
              <a:rPr lang="en-GB" sz="1200" dirty="0" smtClean="0">
                <a:solidFill>
                  <a:schemeClr val="tx2"/>
                </a:solidFill>
                <a:latin typeface="Calibri" panose="020F0502020204030204" pitchFamily="34" charset="0"/>
                <a:ea typeface="ＭＳ Ｐゴシック" pitchFamily="1" charset="-128"/>
                <a:cs typeface="Calibri" panose="020F0502020204030204" pitchFamily="34" charset="0"/>
              </a:rPr>
              <a:t>Thailand, Ghana, </a:t>
            </a:r>
            <a:r>
              <a:rPr lang="en-GB" sz="1200" dirty="0">
                <a:solidFill>
                  <a:schemeClr val="tx2"/>
                </a:solidFill>
                <a:latin typeface="Calibri" panose="020F0502020204030204" pitchFamily="34" charset="0"/>
                <a:ea typeface="ＭＳ Ｐゴシック" pitchFamily="1" charset="-128"/>
                <a:cs typeface="Calibri" panose="020F0502020204030204" pitchFamily="34" charset="0"/>
              </a:rPr>
              <a:t>Kenya, South </a:t>
            </a:r>
            <a:r>
              <a:rPr lang="en-GB" sz="1200" dirty="0" smtClean="0">
                <a:solidFill>
                  <a:schemeClr val="tx2"/>
                </a:solidFill>
                <a:latin typeface="Calibri" panose="020F0502020204030204" pitchFamily="34" charset="0"/>
                <a:ea typeface="ＭＳ Ｐゴシック" pitchFamily="1" charset="-128"/>
                <a:cs typeface="Calibri" panose="020F0502020204030204" pitchFamily="34" charset="0"/>
              </a:rPr>
              <a:t>Africa, </a:t>
            </a:r>
            <a:r>
              <a:rPr lang="en-GB" sz="1200" dirty="0">
                <a:solidFill>
                  <a:schemeClr val="tx2"/>
                </a:solidFill>
                <a:latin typeface="Calibri" panose="020F0502020204030204" pitchFamily="34" charset="0"/>
                <a:ea typeface="ＭＳ Ｐゴシック" pitchFamily="1" charset="-128"/>
                <a:cs typeface="Calibri" panose="020F0502020204030204" pitchFamily="34" charset="0"/>
              </a:rPr>
              <a:t>Kuwait, Argentina</a:t>
            </a:r>
            <a:r>
              <a:rPr lang="en-GB" sz="1200" dirty="0" smtClean="0">
                <a:solidFill>
                  <a:schemeClr val="tx2"/>
                </a:solidFill>
                <a:latin typeface="Calibri" panose="020F0502020204030204" pitchFamily="34" charset="0"/>
                <a:ea typeface="ＭＳ Ｐゴシック" pitchFamily="1" charset="-128"/>
                <a:cs typeface="Calibri" panose="020F0502020204030204" pitchFamily="34" charset="0"/>
              </a:rPr>
              <a:t>, Brazil, Mexico, Colombia, etc. </a:t>
            </a:r>
          </a:p>
        </p:txBody>
      </p:sp>
      <p:pic>
        <p:nvPicPr>
          <p:cNvPr id="5"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3284015"/>
            <a:ext cx="3713505" cy="2165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p:cNvGrpSpPr/>
          <p:nvPr/>
        </p:nvGrpSpPr>
        <p:grpSpPr>
          <a:xfrm>
            <a:off x="5292080" y="2779959"/>
            <a:ext cx="2960712" cy="1096622"/>
            <a:chOff x="5364088" y="2408950"/>
            <a:chExt cx="2960712" cy="1096622"/>
          </a:xfrm>
        </p:grpSpPr>
        <p:sp>
          <p:nvSpPr>
            <p:cNvPr id="3" name="Rectangle 2"/>
            <p:cNvSpPr/>
            <p:nvPr/>
          </p:nvSpPr>
          <p:spPr>
            <a:xfrm>
              <a:off x="5364088" y="2408950"/>
              <a:ext cx="144016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smtClean="0"/>
                <a:t>Policy and strategy development</a:t>
              </a:r>
              <a:endParaRPr lang="en-US" sz="1050" dirty="0"/>
            </a:p>
          </p:txBody>
        </p:sp>
        <p:sp>
          <p:nvSpPr>
            <p:cNvPr id="8" name="Rectangle 7"/>
            <p:cNvSpPr/>
            <p:nvPr/>
          </p:nvSpPr>
          <p:spPr>
            <a:xfrm>
              <a:off x="5364088" y="2996066"/>
              <a:ext cx="144016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smtClean="0"/>
                <a:t>Scoping and prioritisation</a:t>
              </a:r>
              <a:endParaRPr lang="en-US" sz="1050" dirty="0"/>
            </a:p>
          </p:txBody>
        </p:sp>
        <p:sp>
          <p:nvSpPr>
            <p:cNvPr id="9" name="Rectangle 8"/>
            <p:cNvSpPr/>
            <p:nvPr/>
          </p:nvSpPr>
          <p:spPr>
            <a:xfrm>
              <a:off x="6884640" y="3001516"/>
              <a:ext cx="144016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smtClean="0"/>
                <a:t>Renewable energy deployment</a:t>
              </a:r>
              <a:endParaRPr lang="en-US" sz="1050" dirty="0"/>
            </a:p>
          </p:txBody>
        </p:sp>
        <p:sp>
          <p:nvSpPr>
            <p:cNvPr id="10" name="Rectangle 9"/>
            <p:cNvSpPr/>
            <p:nvPr/>
          </p:nvSpPr>
          <p:spPr>
            <a:xfrm>
              <a:off x="6884640" y="2408950"/>
              <a:ext cx="144016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smtClean="0"/>
                <a:t>Increased policy effectiveness </a:t>
              </a:r>
              <a:endParaRPr lang="en-US" sz="1050" dirty="0"/>
            </a:p>
          </p:txBody>
        </p:sp>
      </p:grpSp>
    </p:spTree>
    <p:extLst>
      <p:ext uri="{BB962C8B-B14F-4D97-AF65-F5344CB8AC3E}">
        <p14:creationId xmlns="" xmlns:p14="http://schemas.microsoft.com/office/powerpoint/2010/main" val="82539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smtClean="0"/>
              <a:t>Survey of accredited entities</a:t>
            </a:r>
            <a:endParaRPr lang="en-US" sz="2400" dirty="0"/>
          </a:p>
        </p:txBody>
      </p:sp>
      <p:sp>
        <p:nvSpPr>
          <p:cNvPr id="3" name="Content Placeholder 2"/>
          <p:cNvSpPr>
            <a:spLocks noGrp="1"/>
          </p:cNvSpPr>
          <p:nvPr>
            <p:ph sz="quarter" idx="11"/>
          </p:nvPr>
        </p:nvSpPr>
        <p:spPr/>
        <p:txBody>
          <a:bodyPr/>
          <a:lstStyle/>
          <a:p>
            <a:endParaRPr lang="en-US" dirty="0" smtClean="0"/>
          </a:p>
          <a:p>
            <a:endParaRPr lang="en-US" dirty="0"/>
          </a:p>
          <a:p>
            <a:pPr lvl="1"/>
            <a:endParaRPr lang="en-US" dirty="0" smtClean="0"/>
          </a:p>
        </p:txBody>
      </p:sp>
      <p:sp>
        <p:nvSpPr>
          <p:cNvPr id="8" name="Content Placeholder 2"/>
          <p:cNvSpPr txBox="1">
            <a:spLocks/>
          </p:cNvSpPr>
          <p:nvPr/>
        </p:nvSpPr>
        <p:spPr>
          <a:xfrm>
            <a:off x="1066800" y="1514856"/>
            <a:ext cx="7576038" cy="3754911"/>
          </a:xfrm>
          <a:prstGeom prst="rect">
            <a:avLst/>
          </a:prstGeom>
        </p:spPr>
        <p:txBody>
          <a:bodyPr vert="horz" wrap="square" lIns="0" tIns="0" rIns="0" bIns="0" rtlCol="0">
            <a:noAutofit/>
          </a:bodyPr>
          <a:lstStyle>
            <a:lvl1pPr marL="240598" indent="-240598" algn="l" defTabSz="856708" rtl="0" eaLnBrk="1" latinLnBrk="0" hangingPunct="1">
              <a:lnSpc>
                <a:spcPct val="100000"/>
              </a:lnSpc>
              <a:spcBef>
                <a:spcPts val="0"/>
              </a:spcBef>
              <a:spcAft>
                <a:spcPts val="177"/>
              </a:spcAft>
              <a:buClr>
                <a:schemeClr val="bg2"/>
              </a:buClr>
              <a:buSzPct val="100000"/>
              <a:buFont typeface="Verdana"/>
              <a:buChar char="•"/>
              <a:defRPr sz="1900" kern="1200">
                <a:solidFill>
                  <a:schemeClr val="tx1"/>
                </a:solidFill>
                <a:latin typeface="+mn-lt"/>
                <a:ea typeface="+mn-ea"/>
                <a:cs typeface="+mn-cs"/>
              </a:defRPr>
            </a:lvl1pPr>
            <a:lvl2pPr marL="472752" indent="-232156"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2pPr>
            <a:lvl3pPr marL="716164" indent="-234970"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3pPr>
            <a:lvl4pPr marL="953947" indent="-237784"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4pPr>
            <a:lvl5pPr marL="1190323" indent="-240598" algn="l" defTabSz="856708" rtl="0" eaLnBrk="1" latinLnBrk="0" hangingPunct="1">
              <a:lnSpc>
                <a:spcPct val="100000"/>
              </a:lnSpc>
              <a:spcBef>
                <a:spcPts val="0"/>
              </a:spcBef>
              <a:spcAft>
                <a:spcPts val="177"/>
              </a:spcAft>
              <a:buClr>
                <a:schemeClr val="tx2"/>
              </a:buClr>
              <a:buFont typeface="Calibri" pitchFamily="34" charset="0"/>
              <a:buChar char="–"/>
              <a:defRPr sz="1600" kern="1200">
                <a:solidFill>
                  <a:schemeClr val="tx2"/>
                </a:solidFill>
                <a:latin typeface="+mn-lt"/>
                <a:ea typeface="+mn-ea"/>
                <a:cs typeface="+mn-cs"/>
              </a:defRPr>
            </a:lvl5pPr>
            <a:lvl6pPr marL="2355948"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4303"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2657"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1011" indent="-214177" algn="l" defTabSz="8567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GB" dirty="0" smtClean="0"/>
              <a:t>In response to demand from LEDS-GP members, the Finance Working Group / ECN studied GCF documentation, and undertook interviews with accredited entities.</a:t>
            </a:r>
          </a:p>
          <a:p>
            <a:r>
              <a:rPr lang="en-GB" dirty="0" smtClean="0"/>
              <a:t>Provided insights on: </a:t>
            </a:r>
          </a:p>
          <a:p>
            <a:pPr lvl="1"/>
            <a:r>
              <a:rPr lang="en-GB" dirty="0" smtClean="0">
                <a:solidFill>
                  <a:schemeClr val="tx1"/>
                </a:solidFill>
              </a:rPr>
              <a:t>GCF process</a:t>
            </a:r>
          </a:p>
          <a:p>
            <a:pPr lvl="1"/>
            <a:r>
              <a:rPr lang="en-GB" dirty="0" smtClean="0">
                <a:solidFill>
                  <a:schemeClr val="tx1"/>
                </a:solidFill>
              </a:rPr>
              <a:t>Instruments</a:t>
            </a:r>
          </a:p>
          <a:p>
            <a:pPr lvl="1"/>
            <a:r>
              <a:rPr lang="en-GB" dirty="0" smtClean="0">
                <a:solidFill>
                  <a:schemeClr val="tx1"/>
                </a:solidFill>
              </a:rPr>
              <a:t>Short and long term priorities of GCF (from their understanding)</a:t>
            </a:r>
          </a:p>
          <a:p>
            <a:pPr lvl="1"/>
            <a:r>
              <a:rPr lang="en-GB" dirty="0" smtClean="0">
                <a:solidFill>
                  <a:schemeClr val="tx1"/>
                </a:solidFill>
              </a:rPr>
              <a:t>Pipeline development</a:t>
            </a:r>
          </a:p>
          <a:p>
            <a:r>
              <a:rPr lang="en-GB" dirty="0" smtClean="0"/>
              <a:t>Here we share insights on instruments.</a:t>
            </a:r>
          </a:p>
          <a:p>
            <a:endParaRPr lang="en-US" dirty="0" smtClean="0">
              <a:solidFill>
                <a:srgbClr val="FF0000"/>
              </a:solidFill>
            </a:endParaRPr>
          </a:p>
          <a:p>
            <a:endParaRPr lang="en-US" dirty="0" smtClean="0"/>
          </a:p>
          <a:p>
            <a:endParaRPr lang="en-US" dirty="0"/>
          </a:p>
        </p:txBody>
      </p:sp>
      <p:pic>
        <p:nvPicPr>
          <p:cNvPr id="5" name="Picture 4" descr="http://mitigationpartnership.net/sites/default/files/logoleds.jpg?135765924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29000" y="4229100"/>
            <a:ext cx="2214479" cy="1158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4811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err="1" smtClean="0"/>
              <a:t>Instruments</a:t>
            </a:r>
            <a:r>
              <a:rPr lang="nl-NL" sz="2400" dirty="0" smtClean="0"/>
              <a:t> of </a:t>
            </a:r>
            <a:r>
              <a:rPr lang="nl-NL" sz="2400" dirty="0" err="1" smtClean="0"/>
              <a:t>the</a:t>
            </a:r>
            <a:r>
              <a:rPr lang="nl-NL" sz="2400" dirty="0" smtClean="0"/>
              <a:t> GCF </a:t>
            </a:r>
            <a:r>
              <a:rPr lang="nl-NL" sz="2400" dirty="0" err="1" smtClean="0"/>
              <a:t>to</a:t>
            </a:r>
            <a:r>
              <a:rPr lang="nl-NL" sz="2400" dirty="0" smtClean="0"/>
              <a:t> </a:t>
            </a:r>
            <a:r>
              <a:rPr lang="nl-NL" sz="2400" dirty="0" err="1" smtClean="0"/>
              <a:t>leverage</a:t>
            </a:r>
            <a:r>
              <a:rPr lang="nl-NL" sz="2400" dirty="0" smtClean="0"/>
              <a:t> private investment</a:t>
            </a:r>
            <a:endParaRPr lang="en-US" sz="2400" dirty="0"/>
          </a:p>
        </p:txBody>
      </p:sp>
      <p:sp>
        <p:nvSpPr>
          <p:cNvPr id="3" name="Content Placeholder 2"/>
          <p:cNvSpPr>
            <a:spLocks noGrp="1"/>
          </p:cNvSpPr>
          <p:nvPr>
            <p:ph sz="quarter" idx="11"/>
          </p:nvPr>
        </p:nvSpPr>
        <p:spPr/>
        <p:txBody>
          <a:bodyPr/>
          <a:lstStyle/>
          <a:p>
            <a:r>
              <a:rPr lang="en-US" dirty="0" smtClean="0"/>
              <a:t>Short term</a:t>
            </a:r>
          </a:p>
          <a:p>
            <a:pPr lvl="1"/>
            <a:r>
              <a:rPr lang="en-US" dirty="0" smtClean="0"/>
              <a:t>Grants (mitigation and adaptation)</a:t>
            </a:r>
            <a:endParaRPr lang="en-US" dirty="0"/>
          </a:p>
          <a:p>
            <a:pPr lvl="1"/>
            <a:r>
              <a:rPr lang="en-US" dirty="0"/>
              <a:t>Concessional loans</a:t>
            </a:r>
          </a:p>
          <a:p>
            <a:pPr lvl="1"/>
            <a:r>
              <a:rPr lang="en-US" dirty="0"/>
              <a:t>Green project bond guarantees</a:t>
            </a:r>
          </a:p>
          <a:p>
            <a:pPr lvl="1"/>
            <a:r>
              <a:rPr lang="en-US" dirty="0" smtClean="0"/>
              <a:t>Equity </a:t>
            </a:r>
            <a:r>
              <a:rPr lang="en-US" dirty="0"/>
              <a:t>Instruments</a:t>
            </a:r>
          </a:p>
          <a:p>
            <a:pPr lvl="1"/>
            <a:r>
              <a:rPr lang="en-US" dirty="0"/>
              <a:t>Results based finance</a:t>
            </a:r>
          </a:p>
          <a:p>
            <a:r>
              <a:rPr lang="en-US" dirty="0" smtClean="0"/>
              <a:t>Medium and long term</a:t>
            </a:r>
          </a:p>
          <a:p>
            <a:pPr lvl="1"/>
            <a:r>
              <a:rPr lang="en-US" dirty="0" smtClean="0"/>
              <a:t>Green bond direct issues</a:t>
            </a:r>
          </a:p>
          <a:p>
            <a:pPr lvl="1"/>
            <a:r>
              <a:rPr lang="en-US" dirty="0" smtClean="0"/>
              <a:t>De-risk instruments</a:t>
            </a:r>
          </a:p>
          <a:p>
            <a:pPr lvl="1"/>
            <a:r>
              <a:rPr lang="en-US" dirty="0" smtClean="0"/>
              <a:t>Commercial </a:t>
            </a:r>
            <a:r>
              <a:rPr lang="en-US" dirty="0"/>
              <a:t>paper (promissory note with a fixed maturity, usually less than one year)</a:t>
            </a:r>
          </a:p>
          <a:p>
            <a:pPr lvl="1"/>
            <a:r>
              <a:rPr lang="en-US" dirty="0"/>
              <a:t>Syndications and club deals (group of lenders to one single borrower)</a:t>
            </a:r>
          </a:p>
          <a:p>
            <a:pPr lvl="1"/>
            <a:r>
              <a:rPr lang="en-US" dirty="0"/>
              <a:t>Private placement programs (intermediate step between bonds / commercial paper (securities) and syndicated loans (loan instrument)</a:t>
            </a:r>
          </a:p>
          <a:p>
            <a:pPr lvl="1"/>
            <a:endParaRPr lang="en-US" dirty="0" smtClean="0"/>
          </a:p>
        </p:txBody>
      </p:sp>
      <p:sp>
        <p:nvSpPr>
          <p:cNvPr id="6" name="TextBox 5"/>
          <p:cNvSpPr txBox="1"/>
          <p:nvPr/>
        </p:nvSpPr>
        <p:spPr>
          <a:xfrm>
            <a:off x="914400" y="36036"/>
            <a:ext cx="51816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How is </a:t>
            </a:r>
            <a:r>
              <a:rPr lang="nl-NL" sz="1800" b="1" i="1" dirty="0" err="1" smtClean="0">
                <a:solidFill>
                  <a:schemeClr val="bg2">
                    <a:lumMod val="50000"/>
                  </a:schemeClr>
                </a:solidFill>
                <a:latin typeface="Georgia" panose="02040502050405020303" pitchFamily="18" charset="0"/>
                <a:cs typeface="Arial" panose="020B0604020202020204" pitchFamily="34" charset="0"/>
              </a:rPr>
              <a:t>the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finance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structured</a:t>
            </a:r>
            <a:r>
              <a:rPr lang="nl-NL" sz="1800" b="1" i="1" dirty="0" smtClean="0">
                <a:solidFill>
                  <a:schemeClr val="bg2">
                    <a:lumMod val="50000"/>
                  </a:schemeClr>
                </a:solidFill>
                <a:latin typeface="Georgia" panose="02040502050405020303" pitchFamily="18" charset="0"/>
                <a:cs typeface="Arial" panose="020B0604020202020204" pitchFamily="34" charset="0"/>
              </a:rPr>
              <a:t>?</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sp>
        <p:nvSpPr>
          <p:cNvPr id="5" name="TextBox 4"/>
          <p:cNvSpPr txBox="1"/>
          <p:nvPr/>
        </p:nvSpPr>
        <p:spPr>
          <a:xfrm>
            <a:off x="6553200" y="5361057"/>
            <a:ext cx="2743200" cy="353943"/>
          </a:xfrm>
          <a:prstGeom prst="rect">
            <a:avLst/>
          </a:prstGeom>
          <a:noFill/>
        </p:spPr>
        <p:txBody>
          <a:bodyPr wrap="square" rtlCol="0">
            <a:spAutoFit/>
          </a:bodyPr>
          <a:lstStyle/>
          <a:p>
            <a:r>
              <a:rPr lang="en-US" dirty="0" smtClean="0"/>
              <a:t>Source: </a:t>
            </a:r>
            <a:r>
              <a:rPr lang="en-US" dirty="0" err="1" smtClean="0"/>
              <a:t>Bachus</a:t>
            </a:r>
            <a:r>
              <a:rPr lang="en-US" dirty="0" smtClean="0"/>
              <a:t> et. Al (2015)</a:t>
            </a:r>
            <a:endParaRPr lang="en-US" dirty="0"/>
          </a:p>
        </p:txBody>
      </p:sp>
    </p:spTree>
    <p:extLst>
      <p:ext uri="{BB962C8B-B14F-4D97-AF65-F5344CB8AC3E}">
        <p14:creationId xmlns="" xmlns:p14="http://schemas.microsoft.com/office/powerpoint/2010/main" val="818401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1254026516"/>
              </p:ext>
            </p:extLst>
          </p:nvPr>
        </p:nvGraphicFramePr>
        <p:xfrm>
          <a:off x="-121578" y="4096544"/>
          <a:ext cx="10591800" cy="1618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nl-NL" sz="2000" dirty="0" smtClean="0"/>
              <a:t>Indicative GCF </a:t>
            </a:r>
            <a:r>
              <a:rPr lang="nl-NL" sz="2000" dirty="0"/>
              <a:t>priorities on </a:t>
            </a:r>
            <a:r>
              <a:rPr lang="nl-NL" sz="2000" dirty="0" smtClean="0"/>
              <a:t>instruments and implications for size of request</a:t>
            </a:r>
            <a:endParaRPr lang="en-US" sz="2000" dirty="0"/>
          </a:p>
        </p:txBody>
      </p:sp>
      <p:sp>
        <p:nvSpPr>
          <p:cNvPr id="5" name="TextBox 4"/>
          <p:cNvSpPr txBox="1"/>
          <p:nvPr/>
        </p:nvSpPr>
        <p:spPr>
          <a:xfrm>
            <a:off x="914400" y="36036"/>
            <a:ext cx="43434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The GCF</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sp>
        <p:nvSpPr>
          <p:cNvPr id="8" name="TextBox 7"/>
          <p:cNvSpPr txBox="1"/>
          <p:nvPr/>
        </p:nvSpPr>
        <p:spPr>
          <a:xfrm>
            <a:off x="5257800" y="5448300"/>
            <a:ext cx="914400" cy="276999"/>
          </a:xfrm>
          <a:prstGeom prst="rect">
            <a:avLst/>
          </a:prstGeom>
          <a:noFill/>
        </p:spPr>
        <p:txBody>
          <a:bodyPr wrap="square" rtlCol="0">
            <a:spAutoFit/>
          </a:bodyPr>
          <a:lstStyle/>
          <a:p>
            <a:pPr algn="ctr"/>
            <a:r>
              <a:rPr lang="en-US" sz="1200" dirty="0" smtClean="0"/>
              <a:t>Highest</a:t>
            </a:r>
            <a:endParaRPr lang="en-US" sz="1200" dirty="0"/>
          </a:p>
        </p:txBody>
      </p:sp>
      <p:sp>
        <p:nvSpPr>
          <p:cNvPr id="41" name="TextBox 40"/>
          <p:cNvSpPr txBox="1"/>
          <p:nvPr/>
        </p:nvSpPr>
        <p:spPr>
          <a:xfrm>
            <a:off x="6172200" y="5448300"/>
            <a:ext cx="914400" cy="276999"/>
          </a:xfrm>
          <a:prstGeom prst="rect">
            <a:avLst/>
          </a:prstGeom>
          <a:noFill/>
        </p:spPr>
        <p:txBody>
          <a:bodyPr wrap="square" rtlCol="0">
            <a:spAutoFit/>
          </a:bodyPr>
          <a:lstStyle/>
          <a:p>
            <a:pPr algn="ctr"/>
            <a:r>
              <a:rPr lang="en-US" sz="1200" dirty="0" smtClean="0"/>
              <a:t>Moderate</a:t>
            </a:r>
            <a:endParaRPr lang="en-US" sz="1200" dirty="0"/>
          </a:p>
        </p:txBody>
      </p:sp>
      <p:sp>
        <p:nvSpPr>
          <p:cNvPr id="42" name="TextBox 41"/>
          <p:cNvSpPr txBox="1"/>
          <p:nvPr/>
        </p:nvSpPr>
        <p:spPr>
          <a:xfrm>
            <a:off x="4307440" y="5448300"/>
            <a:ext cx="914400" cy="276999"/>
          </a:xfrm>
          <a:prstGeom prst="rect">
            <a:avLst/>
          </a:prstGeom>
          <a:noFill/>
        </p:spPr>
        <p:txBody>
          <a:bodyPr wrap="square" rtlCol="0">
            <a:spAutoFit/>
          </a:bodyPr>
          <a:lstStyle/>
          <a:p>
            <a:pPr algn="ctr"/>
            <a:r>
              <a:rPr lang="en-US" sz="1200" dirty="0" smtClean="0"/>
              <a:t>Moderate</a:t>
            </a:r>
            <a:endParaRPr lang="en-US" sz="1200" dirty="0"/>
          </a:p>
        </p:txBody>
      </p:sp>
      <p:sp>
        <p:nvSpPr>
          <p:cNvPr id="43" name="TextBox 42"/>
          <p:cNvSpPr txBox="1"/>
          <p:nvPr/>
        </p:nvSpPr>
        <p:spPr>
          <a:xfrm>
            <a:off x="2943545" y="5448300"/>
            <a:ext cx="914400" cy="276999"/>
          </a:xfrm>
          <a:prstGeom prst="rect">
            <a:avLst/>
          </a:prstGeom>
          <a:noFill/>
        </p:spPr>
        <p:txBody>
          <a:bodyPr wrap="square" rtlCol="0">
            <a:spAutoFit/>
          </a:bodyPr>
          <a:lstStyle/>
          <a:p>
            <a:pPr algn="ctr"/>
            <a:r>
              <a:rPr lang="en-US" sz="1200" dirty="0" smtClean="0"/>
              <a:t>Lowest</a:t>
            </a:r>
            <a:endParaRPr lang="en-US" sz="1200" dirty="0"/>
          </a:p>
        </p:txBody>
      </p:sp>
      <p:sp>
        <p:nvSpPr>
          <p:cNvPr id="44" name="TextBox 43"/>
          <p:cNvSpPr txBox="1"/>
          <p:nvPr/>
        </p:nvSpPr>
        <p:spPr>
          <a:xfrm>
            <a:off x="7162800" y="5461571"/>
            <a:ext cx="914400" cy="276999"/>
          </a:xfrm>
          <a:prstGeom prst="rect">
            <a:avLst/>
          </a:prstGeom>
          <a:noFill/>
        </p:spPr>
        <p:txBody>
          <a:bodyPr wrap="square" rtlCol="0">
            <a:spAutoFit/>
          </a:bodyPr>
          <a:lstStyle/>
          <a:p>
            <a:pPr algn="ctr"/>
            <a:r>
              <a:rPr lang="en-US" sz="1200" dirty="0" smtClean="0"/>
              <a:t>Lowest</a:t>
            </a:r>
            <a:endParaRPr lang="en-US" sz="1200" dirty="0"/>
          </a:p>
        </p:txBody>
      </p:sp>
      <p:sp>
        <p:nvSpPr>
          <p:cNvPr id="11" name="Down Arrow 10"/>
          <p:cNvSpPr/>
          <p:nvPr/>
        </p:nvSpPr>
        <p:spPr>
          <a:xfrm rot="10800000">
            <a:off x="7277100" y="3924300"/>
            <a:ext cx="685800" cy="500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Down Arrow 45"/>
          <p:cNvSpPr/>
          <p:nvPr/>
        </p:nvSpPr>
        <p:spPr>
          <a:xfrm rot="10800000">
            <a:off x="6392675" y="3467100"/>
            <a:ext cx="685800" cy="957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Down Arrow 46"/>
          <p:cNvSpPr/>
          <p:nvPr/>
        </p:nvSpPr>
        <p:spPr>
          <a:xfrm rot="10800000">
            <a:off x="5416053" y="2400300"/>
            <a:ext cx="685800" cy="2033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Down Arrow 47"/>
          <p:cNvSpPr/>
          <p:nvPr/>
        </p:nvSpPr>
        <p:spPr>
          <a:xfrm rot="10800000">
            <a:off x="4495800" y="3476272"/>
            <a:ext cx="685800" cy="9578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0800000">
            <a:off x="3456761" y="3946028"/>
            <a:ext cx="685800" cy="500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10800000">
            <a:off x="2536508" y="3955200"/>
            <a:ext cx="685800" cy="5006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flipV="1">
            <a:off x="999969" y="3924302"/>
            <a:ext cx="7077231" cy="2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011896" y="3439132"/>
            <a:ext cx="7077231" cy="2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30449" y="2373846"/>
            <a:ext cx="7077231" cy="2172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2524" y="3716131"/>
            <a:ext cx="1819431" cy="276999"/>
          </a:xfrm>
          <a:prstGeom prst="rect">
            <a:avLst/>
          </a:prstGeom>
          <a:noFill/>
        </p:spPr>
        <p:txBody>
          <a:bodyPr wrap="square" rtlCol="0">
            <a:spAutoFit/>
          </a:bodyPr>
          <a:lstStyle/>
          <a:p>
            <a:r>
              <a:rPr lang="en-GB" sz="1200" dirty="0" smtClean="0"/>
              <a:t>Up to 10 - 15 million USD</a:t>
            </a:r>
            <a:endParaRPr lang="en-GB" sz="1200" dirty="0"/>
          </a:p>
        </p:txBody>
      </p:sp>
      <p:sp>
        <p:nvSpPr>
          <p:cNvPr id="25" name="TextBox 24"/>
          <p:cNvSpPr txBox="1"/>
          <p:nvPr/>
        </p:nvSpPr>
        <p:spPr>
          <a:xfrm>
            <a:off x="999969" y="3207410"/>
            <a:ext cx="1819431" cy="276999"/>
          </a:xfrm>
          <a:prstGeom prst="rect">
            <a:avLst/>
          </a:prstGeom>
          <a:noFill/>
        </p:spPr>
        <p:txBody>
          <a:bodyPr wrap="square" rtlCol="0">
            <a:spAutoFit/>
          </a:bodyPr>
          <a:lstStyle/>
          <a:p>
            <a:r>
              <a:rPr lang="en-GB" sz="1200" dirty="0" smtClean="0"/>
              <a:t>Up to 20 – 40 million USD</a:t>
            </a:r>
            <a:endParaRPr lang="en-GB" sz="1200" dirty="0"/>
          </a:p>
        </p:txBody>
      </p:sp>
      <p:sp>
        <p:nvSpPr>
          <p:cNvPr id="26" name="TextBox 25"/>
          <p:cNvSpPr txBox="1"/>
          <p:nvPr/>
        </p:nvSpPr>
        <p:spPr>
          <a:xfrm>
            <a:off x="1034983" y="2118573"/>
            <a:ext cx="1819431" cy="276999"/>
          </a:xfrm>
          <a:prstGeom prst="rect">
            <a:avLst/>
          </a:prstGeom>
          <a:noFill/>
        </p:spPr>
        <p:txBody>
          <a:bodyPr wrap="square" rtlCol="0">
            <a:spAutoFit/>
          </a:bodyPr>
          <a:lstStyle/>
          <a:p>
            <a:r>
              <a:rPr lang="en-GB" sz="1200" dirty="0" smtClean="0"/>
              <a:t>Up to 200 million USD</a:t>
            </a:r>
            <a:endParaRPr lang="en-GB" sz="1200" dirty="0"/>
          </a:p>
        </p:txBody>
      </p:sp>
    </p:spTree>
    <p:extLst>
      <p:ext uri="{BB962C8B-B14F-4D97-AF65-F5344CB8AC3E}">
        <p14:creationId xmlns="" xmlns:p14="http://schemas.microsoft.com/office/powerpoint/2010/main" val="2568806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69" y="157200"/>
            <a:ext cx="6467631" cy="989655"/>
          </a:xfrm>
        </p:spPr>
        <p:txBody>
          <a:bodyPr/>
          <a:lstStyle/>
          <a:p>
            <a:r>
              <a:rPr lang="nl-NL" sz="2400" dirty="0" smtClean="0"/>
              <a:t>Example 1: Blended concessional finance</a:t>
            </a:r>
            <a:endParaRPr lang="en-US" sz="2400" dirty="0"/>
          </a:p>
        </p:txBody>
      </p:sp>
      <p:sp>
        <p:nvSpPr>
          <p:cNvPr id="5" name="TextBox 4"/>
          <p:cNvSpPr txBox="1"/>
          <p:nvPr/>
        </p:nvSpPr>
        <p:spPr>
          <a:xfrm>
            <a:off x="914400" y="36036"/>
            <a:ext cx="51816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How </a:t>
            </a:r>
            <a:r>
              <a:rPr lang="nl-NL" sz="1800" b="1" i="1" dirty="0" err="1" smtClean="0">
                <a:solidFill>
                  <a:schemeClr val="bg2">
                    <a:lumMod val="50000"/>
                  </a:schemeClr>
                </a:solidFill>
                <a:latin typeface="Georgia" panose="02040502050405020303" pitchFamily="18" charset="0"/>
                <a:cs typeface="Arial" panose="020B0604020202020204" pitchFamily="34" charset="0"/>
              </a:rPr>
              <a:t>could</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the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finance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structured</a:t>
            </a:r>
            <a:r>
              <a:rPr lang="nl-NL" sz="1800" b="1" i="1" dirty="0" smtClean="0">
                <a:solidFill>
                  <a:schemeClr val="bg2">
                    <a:lumMod val="50000"/>
                  </a:schemeClr>
                </a:solidFill>
                <a:latin typeface="Georgia" panose="02040502050405020303" pitchFamily="18" charset="0"/>
                <a:cs typeface="Arial" panose="020B0604020202020204" pitchFamily="34" charset="0"/>
              </a:rPr>
              <a:t>?</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3" name="Picture 2"/>
          <p:cNvPicPr>
            <a:picLocks noChangeAspect="1"/>
          </p:cNvPicPr>
          <p:nvPr/>
        </p:nvPicPr>
        <p:blipFill rotWithShape="1">
          <a:blip r:embed="rId3"/>
          <a:srcRect l="34778" t="29081" r="1039"/>
          <a:stretch/>
        </p:blipFill>
        <p:spPr>
          <a:xfrm>
            <a:off x="1676400" y="1456362"/>
            <a:ext cx="5748391" cy="3986702"/>
          </a:xfrm>
          <a:prstGeom prst="rect">
            <a:avLst/>
          </a:prstGeom>
        </p:spPr>
      </p:pic>
      <p:sp>
        <p:nvSpPr>
          <p:cNvPr id="7" name="TextBox 6"/>
          <p:cNvSpPr txBox="1"/>
          <p:nvPr/>
        </p:nvSpPr>
        <p:spPr>
          <a:xfrm>
            <a:off x="7239000" y="5361057"/>
            <a:ext cx="2057400" cy="353943"/>
          </a:xfrm>
          <a:prstGeom prst="rect">
            <a:avLst/>
          </a:prstGeom>
          <a:noFill/>
        </p:spPr>
        <p:txBody>
          <a:bodyPr wrap="square" rtlCol="0">
            <a:spAutoFit/>
          </a:bodyPr>
          <a:lstStyle/>
          <a:p>
            <a:r>
              <a:rPr lang="en-US" dirty="0" smtClean="0"/>
              <a:t>Source: GCF (2014)</a:t>
            </a:r>
            <a:endParaRPr lang="en-US" dirty="0"/>
          </a:p>
        </p:txBody>
      </p:sp>
    </p:spTree>
    <p:extLst>
      <p:ext uri="{BB962C8B-B14F-4D97-AF65-F5344CB8AC3E}">
        <p14:creationId xmlns="" xmlns:p14="http://schemas.microsoft.com/office/powerpoint/2010/main" val="3906093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err="1" smtClean="0"/>
              <a:t>Example</a:t>
            </a:r>
            <a:r>
              <a:rPr lang="nl-NL" sz="2400" dirty="0" smtClean="0"/>
              <a:t> 2: Fund </a:t>
            </a:r>
            <a:r>
              <a:rPr lang="nl-NL" sz="2400" dirty="0" err="1" smtClean="0"/>
              <a:t>for</a:t>
            </a:r>
            <a:r>
              <a:rPr lang="nl-NL" sz="2400" dirty="0" smtClean="0"/>
              <a:t> </a:t>
            </a:r>
            <a:r>
              <a:rPr lang="nl-NL" sz="2400" dirty="0" err="1" smtClean="0"/>
              <a:t>innovative</a:t>
            </a:r>
            <a:r>
              <a:rPr lang="nl-NL" sz="2400" dirty="0" smtClean="0"/>
              <a:t> energy companies in East </a:t>
            </a:r>
            <a:r>
              <a:rPr lang="nl-NL" sz="2400" dirty="0" err="1" smtClean="0"/>
              <a:t>Africa</a:t>
            </a:r>
            <a:endParaRPr lang="en-US" sz="2400" dirty="0"/>
          </a:p>
        </p:txBody>
      </p:sp>
      <p:sp>
        <p:nvSpPr>
          <p:cNvPr id="3" name="Content Placeholder 2"/>
          <p:cNvSpPr>
            <a:spLocks noGrp="1"/>
          </p:cNvSpPr>
          <p:nvPr>
            <p:ph sz="quarter" idx="11"/>
          </p:nvPr>
        </p:nvSpPr>
        <p:spPr/>
        <p:txBody>
          <a:bodyPr/>
          <a:lstStyle/>
          <a:p>
            <a:r>
              <a:rPr lang="en-GB" dirty="0" smtClean="0"/>
              <a:t>Bank as an accredited entity and lead organiser</a:t>
            </a:r>
          </a:p>
          <a:p>
            <a:r>
              <a:rPr lang="en-GB" dirty="0" smtClean="0"/>
              <a:t>Would like to set up fund for on-lending to innovative energy companies in East Africa</a:t>
            </a:r>
          </a:p>
          <a:p>
            <a:r>
              <a:rPr lang="en-GB" dirty="0" smtClean="0"/>
              <a:t>Approximate 50 million USD application as pilot phase from the GCF</a:t>
            </a:r>
          </a:p>
          <a:p>
            <a:r>
              <a:rPr lang="en-GB" dirty="0" smtClean="0"/>
              <a:t>Will on-lend to private companies</a:t>
            </a:r>
            <a:endParaRPr lang="en-US" dirty="0"/>
          </a:p>
        </p:txBody>
      </p:sp>
      <p:sp>
        <p:nvSpPr>
          <p:cNvPr id="6" name="TextBox 5"/>
          <p:cNvSpPr txBox="1"/>
          <p:nvPr/>
        </p:nvSpPr>
        <p:spPr>
          <a:xfrm>
            <a:off x="914400" y="36036"/>
            <a:ext cx="51816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How </a:t>
            </a:r>
            <a:r>
              <a:rPr lang="nl-NL" sz="1800" b="1" i="1" dirty="0" err="1" smtClean="0">
                <a:solidFill>
                  <a:schemeClr val="bg2">
                    <a:lumMod val="50000"/>
                  </a:schemeClr>
                </a:solidFill>
                <a:latin typeface="Georgia" panose="02040502050405020303" pitchFamily="18" charset="0"/>
                <a:cs typeface="Arial" panose="020B0604020202020204" pitchFamily="34" charset="0"/>
              </a:rPr>
              <a:t>could</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the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finance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structured</a:t>
            </a:r>
            <a:r>
              <a:rPr lang="nl-NL" sz="1800" b="1" i="1" dirty="0" smtClean="0">
                <a:solidFill>
                  <a:schemeClr val="bg2">
                    <a:lumMod val="50000"/>
                  </a:schemeClr>
                </a:solidFill>
                <a:latin typeface="Georgia" panose="02040502050405020303" pitchFamily="18" charset="0"/>
                <a:cs typeface="Arial" panose="020B0604020202020204" pitchFamily="34" charset="0"/>
              </a:rPr>
              <a:t>?</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7" name="Picture 2" descr="http://news.gcfund.org/images/gcf_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55829" y="3709691"/>
            <a:ext cx="1401570" cy="9737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ight Arrow 3"/>
          <p:cNvSpPr/>
          <p:nvPr/>
        </p:nvSpPr>
        <p:spPr>
          <a:xfrm>
            <a:off x="2057400" y="3709691"/>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2057400" y="4700292"/>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25406" y="3245688"/>
            <a:ext cx="1295400" cy="261610"/>
          </a:xfrm>
          <a:prstGeom prst="rect">
            <a:avLst/>
          </a:prstGeom>
          <a:noFill/>
        </p:spPr>
        <p:txBody>
          <a:bodyPr wrap="square" rtlCol="0">
            <a:spAutoFit/>
          </a:bodyPr>
          <a:lstStyle/>
          <a:p>
            <a:pPr algn="ctr"/>
            <a:r>
              <a:rPr lang="en-US" sz="1100" dirty="0" smtClean="0"/>
              <a:t>Concessional loan</a:t>
            </a:r>
            <a:endParaRPr lang="en-US" sz="1100" dirty="0"/>
          </a:p>
        </p:txBody>
      </p:sp>
      <p:sp>
        <p:nvSpPr>
          <p:cNvPr id="12" name="TextBox 11"/>
          <p:cNvSpPr txBox="1"/>
          <p:nvPr/>
        </p:nvSpPr>
        <p:spPr>
          <a:xfrm>
            <a:off x="2065106" y="3997737"/>
            <a:ext cx="1143000" cy="769441"/>
          </a:xfrm>
          <a:prstGeom prst="rect">
            <a:avLst/>
          </a:prstGeom>
          <a:noFill/>
        </p:spPr>
        <p:txBody>
          <a:bodyPr wrap="square" rtlCol="0">
            <a:spAutoFit/>
          </a:bodyPr>
          <a:lstStyle/>
          <a:p>
            <a:pPr algn="ctr"/>
            <a:r>
              <a:rPr lang="en-US" sz="1100" dirty="0" smtClean="0"/>
              <a:t>Loan repayments (lower interest rate)</a:t>
            </a:r>
            <a:endParaRPr lang="en-US" sz="1100" dirty="0"/>
          </a:p>
        </p:txBody>
      </p:sp>
      <p:pic>
        <p:nvPicPr>
          <p:cNvPr id="2050" name="Picture 2" descr="http://blogs-images.forbes.com/ibm/files/2014/09/bank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52800" y="3629771"/>
            <a:ext cx="18288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ight Arrow 13"/>
          <p:cNvSpPr/>
          <p:nvPr/>
        </p:nvSpPr>
        <p:spPr>
          <a:xfrm>
            <a:off x="5334000" y="3676575"/>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50093" y="3130778"/>
            <a:ext cx="1295400" cy="600164"/>
          </a:xfrm>
          <a:prstGeom prst="rect">
            <a:avLst/>
          </a:prstGeom>
          <a:noFill/>
        </p:spPr>
        <p:txBody>
          <a:bodyPr wrap="square" rtlCol="0">
            <a:spAutoFit/>
          </a:bodyPr>
          <a:lstStyle/>
          <a:p>
            <a:pPr algn="ctr"/>
            <a:r>
              <a:rPr lang="en-US" sz="1100" dirty="0" smtClean="0"/>
              <a:t>Capital: Equity + Concessional loan on-lent</a:t>
            </a:r>
            <a:endParaRPr lang="en-US" sz="1100" dirty="0"/>
          </a:p>
        </p:txBody>
      </p:sp>
      <p:sp>
        <p:nvSpPr>
          <p:cNvPr id="16" name="Right Arrow 15"/>
          <p:cNvSpPr/>
          <p:nvPr/>
        </p:nvSpPr>
        <p:spPr>
          <a:xfrm rot="10800000">
            <a:off x="5326294" y="4654126"/>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34000" y="3938291"/>
            <a:ext cx="1143000" cy="769441"/>
          </a:xfrm>
          <a:prstGeom prst="rect">
            <a:avLst/>
          </a:prstGeom>
          <a:noFill/>
        </p:spPr>
        <p:txBody>
          <a:bodyPr wrap="square" rtlCol="0">
            <a:spAutoFit/>
          </a:bodyPr>
          <a:lstStyle/>
          <a:p>
            <a:pPr algn="ctr"/>
            <a:r>
              <a:rPr lang="en-US" sz="1100" dirty="0" smtClean="0"/>
              <a:t>Loan repayments (higher interest rate)</a:t>
            </a:r>
            <a:endParaRPr lang="en-US" sz="1100" dirty="0"/>
          </a:p>
        </p:txBody>
      </p:sp>
      <p:pic>
        <p:nvPicPr>
          <p:cNvPr id="2052" name="Picture 4" descr="http://images.thenews.com.pk/16-09-2012/Business/9-16-2012_132141_l_akb.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58000" y="3093118"/>
            <a:ext cx="1023134" cy="6134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www.berkelaarmrt.com/images/gallery/Devergy/fredi%20meter.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67600" y="3840822"/>
            <a:ext cx="948613" cy="71146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assets.inhabitat.com/wp-content/blogs.dir/1/files/2012/12/WakaWaka-Personal-Solar-Power-Station-537x39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58000" y="4654126"/>
            <a:ext cx="1023134" cy="746869"/>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Box 20"/>
          <p:cNvSpPr txBox="1"/>
          <p:nvPr/>
        </p:nvSpPr>
        <p:spPr>
          <a:xfrm>
            <a:off x="7332751" y="5400995"/>
            <a:ext cx="2057400" cy="353943"/>
          </a:xfrm>
          <a:prstGeom prst="rect">
            <a:avLst/>
          </a:prstGeom>
          <a:noFill/>
        </p:spPr>
        <p:txBody>
          <a:bodyPr wrap="square" rtlCol="0">
            <a:spAutoFit/>
          </a:bodyPr>
          <a:lstStyle/>
          <a:p>
            <a:r>
              <a:rPr lang="en-US" dirty="0" smtClean="0"/>
              <a:t>Source: ECN (2015)</a:t>
            </a:r>
            <a:endParaRPr lang="en-US" dirty="0"/>
          </a:p>
        </p:txBody>
      </p:sp>
    </p:spTree>
    <p:extLst>
      <p:ext uri="{BB962C8B-B14F-4D97-AF65-F5344CB8AC3E}">
        <p14:creationId xmlns="" xmlns:p14="http://schemas.microsoft.com/office/powerpoint/2010/main" val="3903222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err="1" smtClean="0"/>
              <a:t>Example</a:t>
            </a:r>
            <a:r>
              <a:rPr lang="nl-NL" sz="2400" dirty="0" smtClean="0"/>
              <a:t> 3: Green </a:t>
            </a:r>
            <a:r>
              <a:rPr lang="nl-NL" sz="2400" dirty="0" err="1" smtClean="0"/>
              <a:t>bonds</a:t>
            </a:r>
            <a:endParaRPr lang="en-US" sz="2400" dirty="0"/>
          </a:p>
        </p:txBody>
      </p:sp>
      <p:sp>
        <p:nvSpPr>
          <p:cNvPr id="3" name="Content Placeholder 2"/>
          <p:cNvSpPr>
            <a:spLocks noGrp="1"/>
          </p:cNvSpPr>
          <p:nvPr>
            <p:ph sz="quarter" idx="11"/>
          </p:nvPr>
        </p:nvSpPr>
        <p:spPr/>
        <p:txBody>
          <a:bodyPr/>
          <a:lstStyle/>
          <a:p>
            <a:r>
              <a:rPr lang="en-GB" dirty="0" smtClean="0"/>
              <a:t>GCF initially will not be able to issue green bonds itself</a:t>
            </a:r>
          </a:p>
          <a:p>
            <a:r>
              <a:rPr lang="en-GB" dirty="0" smtClean="0"/>
              <a:t>Could guarantee intermediaries issuance</a:t>
            </a:r>
          </a:p>
          <a:p>
            <a:r>
              <a:rPr lang="en-GB" dirty="0" smtClean="0"/>
              <a:t>Long-term, it may be possible for GCF to issue its own bonds</a:t>
            </a:r>
          </a:p>
        </p:txBody>
      </p:sp>
      <p:sp>
        <p:nvSpPr>
          <p:cNvPr id="6" name="TextBox 5"/>
          <p:cNvSpPr txBox="1"/>
          <p:nvPr/>
        </p:nvSpPr>
        <p:spPr>
          <a:xfrm>
            <a:off x="914400" y="36036"/>
            <a:ext cx="5181600" cy="369332"/>
          </a:xfrm>
          <a:prstGeom prst="rect">
            <a:avLst/>
          </a:prstGeom>
          <a:noFill/>
        </p:spPr>
        <p:txBody>
          <a:bodyPr wrap="square" rtlCol="0">
            <a:spAutoFit/>
          </a:bodyPr>
          <a:lstStyle/>
          <a:p>
            <a:r>
              <a:rPr lang="nl-NL" sz="1800" b="1" i="1" dirty="0" smtClean="0">
                <a:solidFill>
                  <a:schemeClr val="bg2">
                    <a:lumMod val="50000"/>
                  </a:schemeClr>
                </a:solidFill>
                <a:latin typeface="Georgia" panose="02040502050405020303" pitchFamily="18" charset="0"/>
                <a:cs typeface="Arial" panose="020B0604020202020204" pitchFamily="34" charset="0"/>
              </a:rPr>
              <a:t>How </a:t>
            </a:r>
            <a:r>
              <a:rPr lang="nl-NL" sz="1800" b="1" i="1" dirty="0" err="1" smtClean="0">
                <a:solidFill>
                  <a:schemeClr val="bg2">
                    <a:lumMod val="50000"/>
                  </a:schemeClr>
                </a:solidFill>
                <a:latin typeface="Georgia" panose="02040502050405020303" pitchFamily="18" charset="0"/>
                <a:cs typeface="Arial" panose="020B0604020202020204" pitchFamily="34" charset="0"/>
              </a:rPr>
              <a:t>could</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the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finance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structured</a:t>
            </a:r>
            <a:r>
              <a:rPr lang="nl-NL" sz="1800" b="1" i="1" dirty="0" smtClean="0">
                <a:solidFill>
                  <a:schemeClr val="bg2">
                    <a:lumMod val="50000"/>
                  </a:schemeClr>
                </a:solidFill>
                <a:latin typeface="Georgia" panose="02040502050405020303" pitchFamily="18" charset="0"/>
                <a:cs typeface="Arial" panose="020B0604020202020204" pitchFamily="34" charset="0"/>
              </a:rPr>
              <a:t>?</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5" name="Picture 2" descr="http://news.gcfund.org/images/gcf_log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5829" y="3709691"/>
            <a:ext cx="1401570" cy="97372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ight Arrow 6"/>
          <p:cNvSpPr/>
          <p:nvPr/>
        </p:nvSpPr>
        <p:spPr>
          <a:xfrm>
            <a:off x="2057400" y="4227837"/>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23288" y="3870055"/>
            <a:ext cx="1295400" cy="261610"/>
          </a:xfrm>
          <a:prstGeom prst="rect">
            <a:avLst/>
          </a:prstGeom>
          <a:noFill/>
        </p:spPr>
        <p:txBody>
          <a:bodyPr wrap="square" rtlCol="0">
            <a:spAutoFit/>
          </a:bodyPr>
          <a:lstStyle/>
          <a:p>
            <a:pPr algn="ctr"/>
            <a:r>
              <a:rPr lang="en-US" sz="1100" dirty="0" smtClean="0"/>
              <a:t>Guarantee</a:t>
            </a:r>
            <a:endParaRPr lang="en-US" sz="1100" dirty="0"/>
          </a:p>
        </p:txBody>
      </p:sp>
      <p:pic>
        <p:nvPicPr>
          <p:cNvPr id="11" name="Picture 2" descr="http://blogs-images.forbes.com/ibm/files/2014/09/bank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2800" y="3629771"/>
            <a:ext cx="18288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http://images.thenews.com.pk/16-09-2012/Business/9-16-2012_132141_l_ak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0" y="3093118"/>
            <a:ext cx="1023134" cy="613423"/>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6" descr="http://www.berkelaarmrt.com/images/gallery/Devergy/fredi%20meter.jpe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67600" y="3840822"/>
            <a:ext cx="948613" cy="71146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8" descr="http://assets.inhabitat.com/wp-content/blogs.dir/1/files/2012/12/WakaWaka-Personal-Solar-Power-Station-537x39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858000" y="4654126"/>
            <a:ext cx="1023134" cy="746869"/>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7332751" y="5400995"/>
            <a:ext cx="2057400" cy="353943"/>
          </a:xfrm>
          <a:prstGeom prst="rect">
            <a:avLst/>
          </a:prstGeom>
          <a:noFill/>
        </p:spPr>
        <p:txBody>
          <a:bodyPr wrap="square" rtlCol="0">
            <a:spAutoFit/>
          </a:bodyPr>
          <a:lstStyle/>
          <a:p>
            <a:r>
              <a:rPr lang="en-US" dirty="0" smtClean="0"/>
              <a:t>Source: ECN (2015)</a:t>
            </a:r>
            <a:endParaRPr lang="en-US" dirty="0"/>
          </a:p>
        </p:txBody>
      </p:sp>
      <p:sp>
        <p:nvSpPr>
          <p:cNvPr id="20" name="TextBox 19"/>
          <p:cNvSpPr txBox="1"/>
          <p:nvPr/>
        </p:nvSpPr>
        <p:spPr>
          <a:xfrm>
            <a:off x="3358896" y="4984271"/>
            <a:ext cx="1828800" cy="600164"/>
          </a:xfrm>
          <a:prstGeom prst="rect">
            <a:avLst/>
          </a:prstGeom>
          <a:noFill/>
        </p:spPr>
        <p:txBody>
          <a:bodyPr wrap="square" rtlCol="0">
            <a:spAutoFit/>
          </a:bodyPr>
          <a:lstStyle/>
          <a:p>
            <a:pPr algn="ctr"/>
            <a:r>
              <a:rPr lang="en-US" sz="1100" dirty="0" smtClean="0"/>
              <a:t>Green bond issuance: e.g. World Bank, with JP Morgan, Goldman Sachs as managers</a:t>
            </a:r>
            <a:endParaRPr lang="en-US" sz="1100" dirty="0"/>
          </a:p>
        </p:txBody>
      </p:sp>
      <p:sp>
        <p:nvSpPr>
          <p:cNvPr id="21" name="Right Arrow 20"/>
          <p:cNvSpPr/>
          <p:nvPr/>
        </p:nvSpPr>
        <p:spPr>
          <a:xfrm rot="5400000">
            <a:off x="3671154" y="3269625"/>
            <a:ext cx="468377" cy="190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81400" y="2730727"/>
            <a:ext cx="1295400" cy="400110"/>
          </a:xfrm>
          <a:prstGeom prst="rect">
            <a:avLst/>
          </a:prstGeom>
          <a:noFill/>
        </p:spPr>
        <p:txBody>
          <a:bodyPr wrap="square" rtlCol="0">
            <a:spAutoFit/>
          </a:bodyPr>
          <a:lstStyle/>
          <a:p>
            <a:pPr algn="ctr"/>
            <a:r>
              <a:rPr lang="en-US" sz="2000" b="1" dirty="0" smtClean="0"/>
              <a:t>Investors</a:t>
            </a:r>
            <a:endParaRPr lang="en-US" sz="1100" b="1" dirty="0"/>
          </a:p>
        </p:txBody>
      </p:sp>
      <p:sp>
        <p:nvSpPr>
          <p:cNvPr id="23" name="TextBox 22"/>
          <p:cNvSpPr txBox="1"/>
          <p:nvPr/>
        </p:nvSpPr>
        <p:spPr>
          <a:xfrm>
            <a:off x="2723368" y="3168270"/>
            <a:ext cx="1295400" cy="261610"/>
          </a:xfrm>
          <a:prstGeom prst="rect">
            <a:avLst/>
          </a:prstGeom>
          <a:noFill/>
        </p:spPr>
        <p:txBody>
          <a:bodyPr wrap="square" rtlCol="0">
            <a:spAutoFit/>
          </a:bodyPr>
          <a:lstStyle/>
          <a:p>
            <a:pPr algn="ctr"/>
            <a:r>
              <a:rPr lang="en-US" sz="1100" dirty="0" smtClean="0"/>
              <a:t>Capital</a:t>
            </a:r>
            <a:endParaRPr lang="en-US" sz="1100" dirty="0"/>
          </a:p>
        </p:txBody>
      </p:sp>
      <p:sp>
        <p:nvSpPr>
          <p:cNvPr id="25" name="TextBox 24"/>
          <p:cNvSpPr txBox="1"/>
          <p:nvPr/>
        </p:nvSpPr>
        <p:spPr>
          <a:xfrm>
            <a:off x="4420841" y="3188209"/>
            <a:ext cx="1295400" cy="261610"/>
          </a:xfrm>
          <a:prstGeom prst="rect">
            <a:avLst/>
          </a:prstGeom>
          <a:noFill/>
        </p:spPr>
        <p:txBody>
          <a:bodyPr wrap="square" rtlCol="0">
            <a:spAutoFit/>
          </a:bodyPr>
          <a:lstStyle/>
          <a:p>
            <a:pPr algn="ctr"/>
            <a:r>
              <a:rPr lang="en-US" sz="1100" dirty="0" smtClean="0"/>
              <a:t>Repayments</a:t>
            </a:r>
            <a:endParaRPr lang="en-US" sz="1100" dirty="0"/>
          </a:p>
        </p:txBody>
      </p:sp>
      <p:sp>
        <p:nvSpPr>
          <p:cNvPr id="28" name="Right Arrow 27"/>
          <p:cNvSpPr/>
          <p:nvPr/>
        </p:nvSpPr>
        <p:spPr>
          <a:xfrm rot="16200000">
            <a:off x="4295857" y="3262182"/>
            <a:ext cx="468377" cy="190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5334000" y="3676575"/>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250093" y="3130778"/>
            <a:ext cx="1295400" cy="600164"/>
          </a:xfrm>
          <a:prstGeom prst="rect">
            <a:avLst/>
          </a:prstGeom>
          <a:noFill/>
        </p:spPr>
        <p:txBody>
          <a:bodyPr wrap="square" rtlCol="0">
            <a:spAutoFit/>
          </a:bodyPr>
          <a:lstStyle/>
          <a:p>
            <a:pPr algn="ctr"/>
            <a:r>
              <a:rPr lang="en-US" sz="1100" dirty="0" smtClean="0"/>
              <a:t>Capital: Equity + Concessional loan on-lent</a:t>
            </a:r>
            <a:endParaRPr lang="en-US" sz="1100" dirty="0"/>
          </a:p>
        </p:txBody>
      </p:sp>
      <p:sp>
        <p:nvSpPr>
          <p:cNvPr id="27" name="Right Arrow 26"/>
          <p:cNvSpPr/>
          <p:nvPr/>
        </p:nvSpPr>
        <p:spPr>
          <a:xfrm rot="10800000">
            <a:off x="5326294" y="4654126"/>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334000" y="3938291"/>
            <a:ext cx="1143000" cy="769441"/>
          </a:xfrm>
          <a:prstGeom prst="rect">
            <a:avLst/>
          </a:prstGeom>
          <a:noFill/>
        </p:spPr>
        <p:txBody>
          <a:bodyPr wrap="square" rtlCol="0">
            <a:spAutoFit/>
          </a:bodyPr>
          <a:lstStyle/>
          <a:p>
            <a:pPr algn="ctr"/>
            <a:r>
              <a:rPr lang="en-US" sz="1100" dirty="0" smtClean="0"/>
              <a:t>Loan repayments (higher interest rate)</a:t>
            </a:r>
            <a:endParaRPr lang="en-US" sz="1100" dirty="0"/>
          </a:p>
        </p:txBody>
      </p:sp>
    </p:spTree>
    <p:extLst>
      <p:ext uri="{BB962C8B-B14F-4D97-AF65-F5344CB8AC3E}">
        <p14:creationId xmlns="" xmlns:p14="http://schemas.microsoft.com/office/powerpoint/2010/main" val="22823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smtClean="0"/>
              <a:t>Key messages</a:t>
            </a:r>
            <a:endParaRPr lang="en-US" sz="2400" dirty="0"/>
          </a:p>
        </p:txBody>
      </p:sp>
      <p:sp>
        <p:nvSpPr>
          <p:cNvPr id="3" name="Content Placeholder 2"/>
          <p:cNvSpPr>
            <a:spLocks noGrp="1"/>
          </p:cNvSpPr>
          <p:nvPr>
            <p:ph sz="quarter" idx="11"/>
          </p:nvPr>
        </p:nvSpPr>
        <p:spPr/>
        <p:txBody>
          <a:bodyPr/>
          <a:lstStyle/>
          <a:p>
            <a:r>
              <a:rPr lang="en-US" dirty="0" smtClean="0"/>
              <a:t>Investment challenge for LEDS is enormous</a:t>
            </a:r>
          </a:p>
          <a:p>
            <a:r>
              <a:rPr lang="en-US" dirty="0" smtClean="0"/>
              <a:t>Private sector can play a role in bridging the gap</a:t>
            </a:r>
          </a:p>
          <a:p>
            <a:r>
              <a:rPr lang="en-US" dirty="0" smtClean="0"/>
              <a:t>There are many things that need to be addressed to attract private investment</a:t>
            </a:r>
          </a:p>
          <a:p>
            <a:r>
              <a:rPr lang="en-US" dirty="0" smtClean="0"/>
              <a:t>Focusing on maximizing leverage and efficiency, a variety of instruments can be employed, and context, effectiveness and feasibility are important constraints</a:t>
            </a:r>
          </a:p>
          <a:p>
            <a:r>
              <a:rPr lang="en-US" dirty="0" smtClean="0"/>
              <a:t>The GCF can help catalyze these efforts by supporting specific financial instruments</a:t>
            </a:r>
          </a:p>
          <a:p>
            <a:r>
              <a:rPr lang="en-US" dirty="0" smtClean="0"/>
              <a:t>From a volume perspective, most of the finance will be channeled through concessional finance</a:t>
            </a:r>
          </a:p>
          <a:p>
            <a:pPr lvl="1"/>
            <a:r>
              <a:rPr lang="en-US" dirty="0" smtClean="0"/>
              <a:t>But other instruments are on the table – just need to remember to match your project funding request with what the fund is likely consider to reasonable!</a:t>
            </a:r>
          </a:p>
          <a:p>
            <a:pPr lvl="1"/>
            <a:endParaRPr lang="en-US" dirty="0" smtClean="0"/>
          </a:p>
        </p:txBody>
      </p:sp>
    </p:spTree>
    <p:extLst>
      <p:ext uri="{BB962C8B-B14F-4D97-AF65-F5344CB8AC3E}">
        <p14:creationId xmlns="" xmlns:p14="http://schemas.microsoft.com/office/powerpoint/2010/main" val="3336721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 for your attention.</a:t>
            </a:r>
            <a:br>
              <a:rPr lang="en-GB" dirty="0" smtClean="0"/>
            </a:br>
            <a:r>
              <a:rPr lang="en-GB" dirty="0" smtClean="0"/>
              <a:t>Questions?</a:t>
            </a:r>
            <a:endParaRPr lang="en-GB" dirty="0"/>
          </a:p>
        </p:txBody>
      </p:sp>
    </p:spTree>
    <p:extLst>
      <p:ext uri="{BB962C8B-B14F-4D97-AF65-F5344CB8AC3E}">
        <p14:creationId xmlns="" xmlns:p14="http://schemas.microsoft.com/office/powerpoint/2010/main" val="3931114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252" y="266700"/>
            <a:ext cx="5464929" cy="1551530"/>
          </a:xfrm>
        </p:spPr>
        <p:txBody>
          <a:bodyPr/>
          <a:lstStyle/>
          <a:p>
            <a:r>
              <a:rPr lang="en-US" dirty="0" smtClean="0"/>
              <a:t>Part 2: GCF deep dive</a:t>
            </a:r>
            <a:endParaRPr lang="en-US" dirty="0"/>
          </a:p>
        </p:txBody>
      </p:sp>
      <p:sp>
        <p:nvSpPr>
          <p:cNvPr id="3" name="Title 1"/>
          <p:cNvSpPr txBox="1">
            <a:spLocks/>
          </p:cNvSpPr>
          <p:nvPr/>
        </p:nvSpPr>
        <p:spPr>
          <a:xfrm>
            <a:off x="1487252" y="2367372"/>
            <a:ext cx="4684947" cy="490128"/>
          </a:xfrm>
          <a:prstGeom prst="rect">
            <a:avLst/>
          </a:prstGeom>
        </p:spPr>
        <p:txBody>
          <a:bodyPr vert="horz" lIns="0" tIns="0" rIns="0" bIns="0" rtlCol="0" anchor="b" anchorCtr="0">
            <a:noAutofit/>
          </a:bodyPr>
          <a:lstStyle>
            <a:lvl1pPr algn="l" defTabSz="856708" rtl="0" eaLnBrk="1" latinLnBrk="0" hangingPunct="1">
              <a:lnSpc>
                <a:spcPts val="3900"/>
              </a:lnSpc>
              <a:spcBef>
                <a:spcPct val="0"/>
              </a:spcBef>
              <a:buNone/>
              <a:defRPr sz="3200" kern="1200">
                <a:solidFill>
                  <a:schemeClr val="tx1"/>
                </a:solidFill>
                <a:latin typeface="Georgia" pitchFamily="18" charset="0"/>
                <a:ea typeface="+mj-ea"/>
                <a:cs typeface="+mj-cs"/>
              </a:defRPr>
            </a:lvl1pPr>
          </a:lstStyle>
          <a:p>
            <a:r>
              <a:rPr lang="en-US" sz="2000" dirty="0" smtClean="0"/>
              <a:t>Carmen </a:t>
            </a:r>
            <a:r>
              <a:rPr lang="en-US" sz="2000" dirty="0" err="1" smtClean="0"/>
              <a:t>Arguello</a:t>
            </a:r>
            <a:r>
              <a:rPr lang="en-US" sz="2000" dirty="0"/>
              <a:t> </a:t>
            </a:r>
            <a:r>
              <a:rPr lang="en-US" sz="2000" dirty="0" smtClean="0"/>
              <a:t>(GCF)</a:t>
            </a:r>
          </a:p>
          <a:p>
            <a:r>
              <a:rPr lang="en-US" sz="2000" dirty="0" smtClean="0"/>
              <a:t>Country experience – Vietnam</a:t>
            </a:r>
            <a:endParaRPr lang="en-US" sz="2000" dirty="0"/>
          </a:p>
        </p:txBody>
      </p:sp>
    </p:spTree>
    <p:extLst>
      <p:ext uri="{BB962C8B-B14F-4D97-AF65-F5344CB8AC3E}">
        <p14:creationId xmlns="" xmlns:p14="http://schemas.microsoft.com/office/powerpoint/2010/main" val="2447603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ws.gcfund.org/images/gcf_log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76600" y="2019300"/>
            <a:ext cx="2667000" cy="18528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239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Introduction</a:t>
            </a:r>
            <a:r>
              <a:rPr lang="nl-NL" dirty="0" smtClean="0"/>
              <a:t> </a:t>
            </a:r>
            <a:r>
              <a:rPr lang="nl-NL" dirty="0" err="1" smtClean="0"/>
              <a:t>to</a:t>
            </a:r>
            <a:r>
              <a:rPr lang="nl-NL" dirty="0" smtClean="0"/>
              <a:t> </a:t>
            </a:r>
            <a:r>
              <a:rPr lang="nl-NL" dirty="0" err="1" smtClean="0"/>
              <a:t>the</a:t>
            </a:r>
            <a:r>
              <a:rPr lang="nl-NL" dirty="0" smtClean="0"/>
              <a:t> training </a:t>
            </a:r>
            <a:r>
              <a:rPr lang="nl-NL" dirty="0" err="1" smtClean="0"/>
              <a:t>session</a:t>
            </a:r>
            <a:endParaRPr lang="en-US" dirty="0"/>
          </a:p>
        </p:txBody>
      </p:sp>
      <p:sp>
        <p:nvSpPr>
          <p:cNvPr id="3" name="Content Placeholder 2"/>
          <p:cNvSpPr>
            <a:spLocks noGrp="1"/>
          </p:cNvSpPr>
          <p:nvPr>
            <p:ph sz="quarter" idx="11"/>
          </p:nvPr>
        </p:nvSpPr>
        <p:spPr/>
        <p:txBody>
          <a:bodyPr/>
          <a:lstStyle/>
          <a:p>
            <a:r>
              <a:rPr lang="en-US" dirty="0"/>
              <a:t>Training objectives</a:t>
            </a:r>
          </a:p>
          <a:p>
            <a:pPr lvl="1"/>
            <a:r>
              <a:rPr lang="en-US" dirty="0"/>
              <a:t>Understand role of private sector in financing low emission infrastructure and </a:t>
            </a:r>
            <a:r>
              <a:rPr lang="en-US" dirty="0" smtClean="0"/>
              <a:t>financial instruments </a:t>
            </a:r>
            <a:r>
              <a:rPr lang="en-US" dirty="0"/>
              <a:t>for mobilizing such </a:t>
            </a:r>
            <a:r>
              <a:rPr lang="en-US" dirty="0" smtClean="0"/>
              <a:t>participation</a:t>
            </a:r>
            <a:endParaRPr lang="en-US" dirty="0"/>
          </a:p>
          <a:p>
            <a:pPr lvl="1"/>
            <a:r>
              <a:rPr lang="en-US" dirty="0" smtClean="0"/>
              <a:t>Understand the role </a:t>
            </a:r>
            <a:r>
              <a:rPr lang="en-US" dirty="0"/>
              <a:t>that the Green Climate Fund (GCF) can play to </a:t>
            </a:r>
            <a:r>
              <a:rPr lang="en-US" dirty="0" err="1"/>
              <a:t>catalyse</a:t>
            </a:r>
            <a:r>
              <a:rPr lang="en-US" dirty="0"/>
              <a:t> this, and how</a:t>
            </a:r>
          </a:p>
          <a:p>
            <a:r>
              <a:rPr lang="en-US" dirty="0" smtClean="0"/>
              <a:t>Overview </a:t>
            </a:r>
            <a:r>
              <a:rPr lang="en-US" dirty="0"/>
              <a:t>of </a:t>
            </a:r>
            <a:r>
              <a:rPr lang="en-US" dirty="0" smtClean="0"/>
              <a:t>training session: 3 parts</a:t>
            </a:r>
            <a:endParaRPr lang="en-US" dirty="0"/>
          </a:p>
          <a:p>
            <a:pPr lvl="1"/>
            <a:r>
              <a:rPr lang="en-US" dirty="0" smtClean="0"/>
              <a:t>PART </a:t>
            </a:r>
            <a:r>
              <a:rPr lang="en-US" dirty="0"/>
              <a:t>1: </a:t>
            </a:r>
            <a:r>
              <a:rPr lang="en-US" dirty="0" smtClean="0"/>
              <a:t>Why attract private investments to public infrastructure (ECN)</a:t>
            </a:r>
            <a:endParaRPr lang="en-US" dirty="0"/>
          </a:p>
          <a:p>
            <a:pPr lvl="1"/>
            <a:r>
              <a:rPr lang="en-US" dirty="0"/>
              <a:t>PART 2</a:t>
            </a:r>
            <a:r>
              <a:rPr lang="en-US" dirty="0" smtClean="0"/>
              <a:t>: </a:t>
            </a:r>
            <a:r>
              <a:rPr lang="en-US" dirty="0"/>
              <a:t>the Green Climate Fund as a case study for </a:t>
            </a:r>
            <a:r>
              <a:rPr lang="en-US" dirty="0" smtClean="0"/>
              <a:t>this (Green Climate Fund, ECN)</a:t>
            </a:r>
            <a:endParaRPr lang="en-US" dirty="0"/>
          </a:p>
          <a:p>
            <a:pPr marL="0" indent="0">
              <a:buNone/>
            </a:pPr>
            <a:endParaRPr lang="en-US" dirty="0"/>
          </a:p>
        </p:txBody>
      </p:sp>
    </p:spTree>
    <p:extLst>
      <p:ext uri="{BB962C8B-B14F-4D97-AF65-F5344CB8AC3E}">
        <p14:creationId xmlns="" xmlns:p14="http://schemas.microsoft.com/office/powerpoint/2010/main" val="1716038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6" y="-159270"/>
            <a:ext cx="8211971" cy="736984"/>
          </a:xfrm>
        </p:spPr>
        <p:txBody>
          <a:bodyPr/>
          <a:lstStyle/>
          <a:p>
            <a:r>
              <a:rPr lang="nl-NL" sz="2000" dirty="0"/>
              <a:t>What kind of actions are needed? </a:t>
            </a:r>
            <a:r>
              <a:rPr lang="nl-NL" sz="2000" dirty="0" smtClean="0"/>
              <a:t>Vietnam </a:t>
            </a:r>
            <a:r>
              <a:rPr lang="nl-NL" sz="2000" dirty="0"/>
              <a:t>experience</a:t>
            </a:r>
            <a:endParaRPr lang="en-US" sz="2000" dirty="0"/>
          </a:p>
        </p:txBody>
      </p:sp>
      <p:sp>
        <p:nvSpPr>
          <p:cNvPr id="3" name="Content Placeholder 2"/>
          <p:cNvSpPr>
            <a:spLocks noGrp="1"/>
          </p:cNvSpPr>
          <p:nvPr>
            <p:ph idx="1"/>
          </p:nvPr>
        </p:nvSpPr>
        <p:spPr>
          <a:xfrm>
            <a:off x="740093" y="539576"/>
            <a:ext cx="7886700" cy="3633089"/>
          </a:xfrm>
        </p:spPr>
        <p:txBody>
          <a:bodyPr>
            <a:normAutofit/>
          </a:bodyPr>
          <a:lstStyle/>
          <a:p>
            <a:pPr marL="0" indent="0" algn="ctr">
              <a:buNone/>
            </a:pPr>
            <a:r>
              <a:rPr lang="en-US" b="1" dirty="0" smtClean="0">
                <a:solidFill>
                  <a:schemeClr val="accent4"/>
                </a:solidFill>
              </a:rPr>
              <a:t>Strategic Plan to Access GCF</a:t>
            </a:r>
          </a:p>
          <a:p>
            <a:pPr algn="ctr"/>
            <a:endParaRPr lang="en-US" b="1" dirty="0" smtClean="0">
              <a:solidFill>
                <a:schemeClr val="accent4"/>
              </a:solidFill>
            </a:endParaRPr>
          </a:p>
          <a:p>
            <a:pPr marL="0" indent="0">
              <a:buNone/>
            </a:pPr>
            <a:endParaRPr lang="en-US" b="1" dirty="0" smtClean="0">
              <a:solidFill>
                <a:schemeClr val="accent4"/>
              </a:solidFill>
            </a:endParaRPr>
          </a:p>
          <a:p>
            <a:pPr marL="0" indent="0">
              <a:buNone/>
            </a:pPr>
            <a:r>
              <a:rPr lang="en-US" b="1" dirty="0" smtClean="0">
                <a:solidFill>
                  <a:schemeClr val="accent4"/>
                </a:solidFill>
              </a:rPr>
              <a:t> </a:t>
            </a:r>
          </a:p>
          <a:p>
            <a:pPr marL="0" indent="0">
              <a:buNone/>
            </a:pPr>
            <a:endParaRPr lang="en-US" b="1" dirty="0">
              <a:solidFill>
                <a:schemeClr val="accent4"/>
              </a:solidFill>
            </a:endParaRPr>
          </a:p>
        </p:txBody>
      </p:sp>
      <p:graphicFrame>
        <p:nvGraphicFramePr>
          <p:cNvPr id="5" name="Table 4"/>
          <p:cNvGraphicFramePr>
            <a:graphicFrameLocks noGrp="1"/>
          </p:cNvGraphicFramePr>
          <p:nvPr>
            <p:extLst/>
          </p:nvPr>
        </p:nvGraphicFramePr>
        <p:xfrm>
          <a:off x="-1" y="800100"/>
          <a:ext cx="9144001" cy="5513071"/>
        </p:xfrm>
        <a:graphic>
          <a:graphicData uri="http://schemas.openxmlformats.org/drawingml/2006/table">
            <a:tbl>
              <a:tblPr firstRow="1" bandRow="1">
                <a:tableStyleId>{5940675A-B579-460E-94D1-54222C63F5DA}</a:tableStyleId>
              </a:tblPr>
              <a:tblGrid>
                <a:gridCol w="4953001"/>
                <a:gridCol w="4191000"/>
              </a:tblGrid>
              <a:tr h="5513071">
                <a:tc>
                  <a:txBody>
                    <a:bodyPr/>
                    <a:lstStyle/>
                    <a:p>
                      <a:pPr marL="0" indent="0" algn="ctr">
                        <a:buNone/>
                      </a:pPr>
                      <a:endParaRPr lang="en-US" sz="800" b="1" u="sng" dirty="0" smtClean="0">
                        <a:solidFill>
                          <a:schemeClr val="tx1"/>
                        </a:solidFill>
                      </a:endParaRPr>
                    </a:p>
                    <a:p>
                      <a:pPr marL="0" indent="0" algn="ctr">
                        <a:buNone/>
                      </a:pPr>
                      <a:r>
                        <a:rPr lang="en-US" sz="800" b="1" u="sng" dirty="0" smtClean="0">
                          <a:solidFill>
                            <a:schemeClr val="accent4"/>
                          </a:solidFill>
                        </a:rPr>
                        <a:t>Enhance Institutional</a:t>
                      </a:r>
                      <a:r>
                        <a:rPr lang="en-US" sz="800" b="1" u="sng" baseline="0" dirty="0" smtClean="0">
                          <a:solidFill>
                            <a:schemeClr val="accent4"/>
                          </a:solidFill>
                        </a:rPr>
                        <a:t> Mechanism</a:t>
                      </a:r>
                    </a:p>
                    <a:p>
                      <a:pPr marL="0" indent="0" algn="ctr">
                        <a:buNone/>
                      </a:pPr>
                      <a:endParaRPr lang="en-US" sz="800" b="1" u="sng" baseline="0" dirty="0" smtClean="0">
                        <a:solidFill>
                          <a:schemeClr val="tx1"/>
                        </a:solidFill>
                      </a:endParaRPr>
                    </a:p>
                    <a:p>
                      <a:pPr marL="0" indent="0" algn="ctr">
                        <a:buNone/>
                      </a:pPr>
                      <a:endParaRPr lang="en-US" sz="800" dirty="0" smtClean="0">
                        <a:solidFill>
                          <a:schemeClr val="tx1"/>
                        </a:solidFill>
                      </a:endParaRPr>
                    </a:p>
                    <a:p>
                      <a:pPr marL="0" indent="0" algn="just">
                        <a:buNone/>
                      </a:pPr>
                      <a:r>
                        <a:rPr lang="en-US" sz="800" dirty="0" smtClean="0">
                          <a:solidFill>
                            <a:schemeClr val="tx1"/>
                          </a:solidFill>
                        </a:rPr>
                        <a:t> </a:t>
                      </a: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r>
                        <a:rPr lang="en-US" sz="800" b="1" dirty="0" smtClean="0">
                          <a:solidFill>
                            <a:srgbClr val="FF0000"/>
                          </a:solidFill>
                        </a:rPr>
                        <a:t>Take into consideration:</a:t>
                      </a:r>
                    </a:p>
                    <a:p>
                      <a:pPr marL="0" indent="0" algn="just">
                        <a:buNone/>
                      </a:pPr>
                      <a:r>
                        <a:rPr lang="en-US" sz="800" dirty="0" smtClean="0">
                          <a:solidFill>
                            <a:srgbClr val="FF0000"/>
                          </a:solidFill>
                        </a:rPr>
                        <a:t>GCF Readiness </a:t>
                      </a:r>
                      <a:r>
                        <a:rPr lang="en-US" sz="800" dirty="0" err="1" smtClean="0">
                          <a:solidFill>
                            <a:srgbClr val="FF0000"/>
                          </a:solidFill>
                        </a:rPr>
                        <a:t>Programme</a:t>
                      </a:r>
                      <a:r>
                        <a:rPr lang="en-US" sz="800" dirty="0" smtClean="0">
                          <a:solidFill>
                            <a:srgbClr val="FF0000"/>
                          </a:solidFill>
                        </a:rPr>
                        <a:t> (Standard Package) -&gt; prepare ‘readiness proposal’.</a:t>
                      </a:r>
                    </a:p>
                    <a:p>
                      <a:pPr marL="0" indent="0" algn="just">
                        <a:buNone/>
                      </a:pPr>
                      <a:r>
                        <a:rPr lang="en-US" sz="800" dirty="0" smtClean="0">
                          <a:solidFill>
                            <a:srgbClr val="FF0000"/>
                          </a:solidFill>
                        </a:rPr>
                        <a:t>TA support from DPs (UNDP, GIZ, </a:t>
                      </a:r>
                      <a:r>
                        <a:rPr lang="en-US" sz="800" dirty="0" err="1" smtClean="0">
                          <a:solidFill>
                            <a:srgbClr val="FF0000"/>
                          </a:solidFill>
                        </a:rPr>
                        <a:t>KfW</a:t>
                      </a:r>
                      <a:r>
                        <a:rPr lang="en-US" sz="800" dirty="0" smtClean="0">
                          <a:solidFill>
                            <a:srgbClr val="FF0000"/>
                          </a:solidFill>
                        </a:rPr>
                        <a:t>, KOICA,</a:t>
                      </a:r>
                      <a:r>
                        <a:rPr lang="en-US" sz="800" baseline="0" dirty="0" smtClean="0">
                          <a:solidFill>
                            <a:srgbClr val="FF0000"/>
                          </a:solidFill>
                        </a:rPr>
                        <a:t> </a:t>
                      </a:r>
                      <a:r>
                        <a:rPr lang="en-US" sz="800" dirty="0" err="1" smtClean="0">
                          <a:solidFill>
                            <a:srgbClr val="FF0000"/>
                          </a:solidFill>
                        </a:rPr>
                        <a:t>etc</a:t>
                      </a:r>
                      <a:r>
                        <a:rPr lang="en-US" sz="800" dirty="0" smtClean="0">
                          <a:solidFill>
                            <a:srgbClr val="FF0000"/>
                          </a:solidFill>
                        </a:rPr>
                        <a:t>)</a:t>
                      </a:r>
                    </a:p>
                    <a:p>
                      <a:pPr marL="0" indent="0" algn="just">
                        <a:buNone/>
                      </a:pPr>
                      <a:endParaRPr lang="en-US" sz="800" dirty="0" smtClean="0">
                        <a:solidFill>
                          <a:schemeClr val="tx1"/>
                        </a:solidFill>
                      </a:endParaRPr>
                    </a:p>
                    <a:p>
                      <a:pPr marL="0" indent="0" algn="just">
                        <a:buNone/>
                      </a:pPr>
                      <a:r>
                        <a:rPr lang="en-US" sz="800" dirty="0" smtClean="0">
                          <a:solidFill>
                            <a:schemeClr val="tx1"/>
                          </a:solidFill>
                        </a:rPr>
                        <a:t>1. Conduct NIEs</a:t>
                      </a:r>
                      <a:r>
                        <a:rPr lang="en-US" sz="800" baseline="0" dirty="0" smtClean="0">
                          <a:solidFill>
                            <a:schemeClr val="tx1"/>
                          </a:solidFill>
                        </a:rPr>
                        <a:t> (line ministries, SBV, VDB, commercial banks, environmental/CC/GG funds) &amp; NDA </a:t>
                      </a:r>
                      <a:r>
                        <a:rPr lang="en-US" sz="800" dirty="0" smtClean="0">
                          <a:solidFill>
                            <a:schemeClr val="tx1"/>
                          </a:solidFill>
                        </a:rPr>
                        <a:t>assessment</a:t>
                      </a:r>
                      <a:r>
                        <a:rPr lang="en-US" sz="800" baseline="0" dirty="0" smtClean="0">
                          <a:solidFill>
                            <a:schemeClr val="tx1"/>
                          </a:solidFill>
                        </a:rPr>
                        <a:t> </a:t>
                      </a:r>
                    </a:p>
                    <a:p>
                      <a:pPr marL="0" indent="0" algn="just">
                        <a:buNone/>
                      </a:pPr>
                      <a:r>
                        <a:rPr lang="en-US" sz="800" baseline="0" dirty="0" smtClean="0">
                          <a:solidFill>
                            <a:schemeClr val="tx1"/>
                          </a:solidFill>
                        </a:rPr>
                        <a:t>-</a:t>
                      </a:r>
                      <a:r>
                        <a:rPr lang="en-US" sz="800" dirty="0" smtClean="0">
                          <a:solidFill>
                            <a:schemeClr val="tx1"/>
                          </a:solidFill>
                        </a:rPr>
                        <a:t>&gt; select potential NIEs &amp; design capacity building for NDA &amp; potential NIEs &amp; GCF focal point from line ministries.</a:t>
                      </a:r>
                    </a:p>
                    <a:p>
                      <a:pPr marL="0" indent="0" algn="just">
                        <a:buNone/>
                      </a:pPr>
                      <a:r>
                        <a:rPr lang="en-US" sz="800" dirty="0" smtClean="0">
                          <a:solidFill>
                            <a:schemeClr val="tx1"/>
                          </a:solidFill>
                        </a:rPr>
                        <a:t>2.</a:t>
                      </a:r>
                      <a:r>
                        <a:rPr lang="en-US" sz="800" baseline="0" dirty="0" smtClean="0">
                          <a:solidFill>
                            <a:schemeClr val="tx1"/>
                          </a:solidFill>
                        </a:rPr>
                        <a:t> </a:t>
                      </a:r>
                      <a:r>
                        <a:rPr lang="en-US" sz="800" dirty="0" smtClean="0">
                          <a:solidFill>
                            <a:schemeClr val="tx1"/>
                          </a:solidFill>
                        </a:rPr>
                        <a:t>Identify key stakeholders</a:t>
                      </a:r>
                      <a:r>
                        <a:rPr lang="en-US" sz="800" baseline="0" dirty="0" smtClean="0">
                          <a:solidFill>
                            <a:schemeClr val="tx1"/>
                          </a:solidFill>
                        </a:rPr>
                        <a:t> from VN &amp; </a:t>
                      </a:r>
                      <a:r>
                        <a:rPr lang="en-US" sz="800" baseline="0" dirty="0" err="1" smtClean="0">
                          <a:solidFill>
                            <a:schemeClr val="tx1"/>
                          </a:solidFill>
                        </a:rPr>
                        <a:t>organise</a:t>
                      </a:r>
                      <a:r>
                        <a:rPr lang="en-US" sz="800" baseline="0" dirty="0" smtClean="0">
                          <a:solidFill>
                            <a:schemeClr val="tx1"/>
                          </a:solidFill>
                        </a:rPr>
                        <a:t> </a:t>
                      </a:r>
                      <a:r>
                        <a:rPr lang="en-US" sz="800" b="0" i="0" kern="1200" dirty="0" smtClean="0">
                          <a:solidFill>
                            <a:schemeClr val="tx1"/>
                          </a:solidFill>
                          <a:effectLst/>
                          <a:latin typeface="+mn-lt"/>
                          <a:ea typeface="+mn-ea"/>
                          <a:cs typeface="+mn-cs"/>
                        </a:rPr>
                        <a:t>consultation workshop with</a:t>
                      </a:r>
                      <a:r>
                        <a:rPr lang="en-US" sz="800" b="0" i="0" kern="1200" baseline="0" dirty="0" smtClean="0">
                          <a:solidFill>
                            <a:schemeClr val="tx1"/>
                          </a:solidFill>
                          <a:effectLst/>
                          <a:latin typeface="+mn-lt"/>
                          <a:ea typeface="+mn-ea"/>
                          <a:cs typeface="+mn-cs"/>
                        </a:rPr>
                        <a:t> all key stakeholders from </a:t>
                      </a:r>
                      <a:r>
                        <a:rPr lang="en-US" sz="800" b="0" i="0" kern="1200" baseline="0" dirty="0" err="1" smtClean="0">
                          <a:solidFill>
                            <a:schemeClr val="tx1"/>
                          </a:solidFill>
                          <a:effectLst/>
                          <a:latin typeface="+mn-lt"/>
                          <a:ea typeface="+mn-ea"/>
                          <a:cs typeface="+mn-cs"/>
                        </a:rPr>
                        <a:t>Gov</a:t>
                      </a:r>
                      <a:r>
                        <a:rPr lang="en-US" sz="800" b="0" i="0" kern="1200" baseline="0" dirty="0" smtClean="0">
                          <a:solidFill>
                            <a:schemeClr val="tx1"/>
                          </a:solidFill>
                          <a:effectLst/>
                          <a:latin typeface="+mn-lt"/>
                          <a:ea typeface="+mn-ea"/>
                          <a:cs typeface="+mn-cs"/>
                        </a:rPr>
                        <a:t> &amp; MIEs/IEs</a:t>
                      </a:r>
                      <a:endParaRPr lang="en-US" sz="800" dirty="0" smtClean="0">
                        <a:solidFill>
                          <a:schemeClr val="tx1"/>
                        </a:solidFill>
                      </a:endParaRPr>
                    </a:p>
                    <a:p>
                      <a:pPr marL="0" indent="0" algn="just">
                        <a:buNone/>
                      </a:pPr>
                      <a:r>
                        <a:rPr lang="en-US" sz="800" dirty="0" smtClean="0">
                          <a:solidFill>
                            <a:schemeClr val="tx1"/>
                          </a:solidFill>
                        </a:rPr>
                        <a:t>3. Design</a:t>
                      </a:r>
                      <a:r>
                        <a:rPr lang="en-US" sz="800" baseline="0" dirty="0" smtClean="0">
                          <a:solidFill>
                            <a:schemeClr val="tx1"/>
                          </a:solidFill>
                        </a:rPr>
                        <a:t> a special mechanism for GCF in Vietnam to</a:t>
                      </a:r>
                      <a:r>
                        <a:rPr lang="en-US" sz="800" b="0" i="0" kern="1200" dirty="0" smtClean="0">
                          <a:solidFill>
                            <a:schemeClr val="tx1"/>
                          </a:solidFill>
                          <a:effectLst/>
                          <a:latin typeface="+mn-lt"/>
                          <a:ea typeface="+mn-ea"/>
                          <a:cs typeface="+mn-cs"/>
                        </a:rPr>
                        <a:t> accelerate</a:t>
                      </a:r>
                      <a:r>
                        <a:rPr lang="en-US" sz="800" b="0" i="0" kern="1200" baseline="0" dirty="0" smtClean="0">
                          <a:solidFill>
                            <a:schemeClr val="tx1"/>
                          </a:solidFill>
                          <a:effectLst/>
                          <a:latin typeface="+mn-lt"/>
                          <a:ea typeface="+mn-ea"/>
                          <a:cs typeface="+mn-cs"/>
                        </a:rPr>
                        <a:t> timeline for the national </a:t>
                      </a:r>
                      <a:r>
                        <a:rPr lang="en-US" sz="800" b="0" i="0" kern="1200" dirty="0" smtClean="0">
                          <a:solidFill>
                            <a:schemeClr val="tx1"/>
                          </a:solidFill>
                          <a:effectLst/>
                          <a:latin typeface="+mn-lt"/>
                          <a:ea typeface="+mn-ea"/>
                          <a:cs typeface="+mn-cs"/>
                        </a:rPr>
                        <a:t>internal process &amp; gain higher effectiveness</a:t>
                      </a:r>
                      <a:r>
                        <a:rPr lang="en-US" sz="800" b="0" i="0" kern="1200" baseline="0" dirty="0" smtClean="0">
                          <a:solidFill>
                            <a:schemeClr val="tx1"/>
                          </a:solidFill>
                          <a:effectLst/>
                          <a:latin typeface="+mn-lt"/>
                          <a:ea typeface="+mn-ea"/>
                          <a:cs typeface="+mn-cs"/>
                        </a:rPr>
                        <a:t> of the proposed projects/</a:t>
                      </a:r>
                      <a:r>
                        <a:rPr lang="en-US" sz="800" b="0" i="0" kern="1200" baseline="0" dirty="0" err="1" smtClean="0">
                          <a:solidFill>
                            <a:schemeClr val="tx1"/>
                          </a:solidFill>
                          <a:effectLst/>
                          <a:latin typeface="+mn-lt"/>
                          <a:ea typeface="+mn-ea"/>
                          <a:cs typeface="+mn-cs"/>
                        </a:rPr>
                        <a:t>programmes</a:t>
                      </a:r>
                      <a:r>
                        <a:rPr lang="en-US" sz="800" b="0" i="0" kern="1200" dirty="0" smtClean="0">
                          <a:solidFill>
                            <a:schemeClr val="tx1"/>
                          </a:solidFill>
                          <a:effectLst/>
                          <a:latin typeface="+mn-lt"/>
                          <a:ea typeface="+mn-ea"/>
                          <a:cs typeface="+mn-cs"/>
                        </a:rPr>
                        <a:t>.</a:t>
                      </a:r>
                      <a:r>
                        <a:rPr lang="en-US" sz="800" b="0" i="0" kern="1200" baseline="0" dirty="0" smtClean="0">
                          <a:solidFill>
                            <a:schemeClr val="tx1"/>
                          </a:solidFill>
                          <a:effectLst/>
                          <a:latin typeface="+mn-lt"/>
                          <a:ea typeface="+mn-ea"/>
                          <a:cs typeface="+mn-cs"/>
                        </a:rPr>
                        <a:t> (i.e. in VN, MPI/NDA has carefully consider how to make GCF procedures takes less time than </a:t>
                      </a:r>
                      <a:r>
                        <a:rPr lang="en-US" sz="800" b="0" i="0" kern="1200" dirty="0" smtClean="0">
                          <a:solidFill>
                            <a:schemeClr val="tx1"/>
                          </a:solidFill>
                          <a:effectLst/>
                          <a:latin typeface="+mn-lt"/>
                          <a:ea typeface="+mn-ea"/>
                          <a:cs typeface="+mn-cs"/>
                        </a:rPr>
                        <a:t>ODA project, GEF procedure.</a:t>
                      </a:r>
                      <a:endParaRPr lang="en-US" sz="800" baseline="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u="sng" dirty="0" smtClean="0">
                          <a:solidFill>
                            <a:schemeClr val="accent4"/>
                          </a:solidFill>
                        </a:rPr>
                        <a:t>Select &amp; Develop Investment Proposal</a:t>
                      </a:r>
                    </a:p>
                    <a:p>
                      <a:pPr algn="ctr"/>
                      <a:r>
                        <a:rPr lang="en-US" sz="800" b="1" dirty="0" smtClean="0">
                          <a:solidFill>
                            <a:schemeClr val="tx1"/>
                          </a:solidFill>
                        </a:rPr>
                        <a:t>2015-2016</a:t>
                      </a:r>
                      <a:r>
                        <a:rPr lang="en-US" sz="800" b="1" baseline="0" dirty="0" smtClean="0">
                          <a:solidFill>
                            <a:schemeClr val="tx1"/>
                          </a:solidFill>
                        </a:rPr>
                        <a:t> via accredited MIEs/IEs</a:t>
                      </a:r>
                    </a:p>
                    <a:p>
                      <a:pPr algn="ctr"/>
                      <a:r>
                        <a:rPr lang="en-US" sz="800" b="1" baseline="0" dirty="0" smtClean="0">
                          <a:solidFill>
                            <a:schemeClr val="tx1"/>
                          </a:solidFill>
                        </a:rPr>
                        <a:t>Coordination skill to </a:t>
                      </a:r>
                      <a:r>
                        <a:rPr lang="en-US" sz="800" b="1" baseline="0" dirty="0" err="1" smtClean="0">
                          <a:solidFill>
                            <a:schemeClr val="tx1"/>
                          </a:solidFill>
                        </a:rPr>
                        <a:t>harmonise</a:t>
                      </a:r>
                      <a:r>
                        <a:rPr lang="en-US" sz="800" b="1" baseline="0" dirty="0" smtClean="0">
                          <a:solidFill>
                            <a:schemeClr val="tx1"/>
                          </a:solidFill>
                        </a:rPr>
                        <a:t> work/choose appropriate work for all/each of the MIEs/IEs</a:t>
                      </a:r>
                      <a:endParaRPr lang="en-US" sz="800" b="1" dirty="0" smtClean="0">
                        <a:solidFill>
                          <a:schemeClr val="tx1"/>
                        </a:solidFill>
                      </a:endParaRPr>
                    </a:p>
                    <a:p>
                      <a:pPr algn="just"/>
                      <a:r>
                        <a:rPr lang="en-US" sz="800" b="1" dirty="0" smtClean="0">
                          <a:solidFill>
                            <a:schemeClr val="tx1"/>
                          </a:solidFill>
                        </a:rPr>
                        <a:t>                                                                                </a:t>
                      </a:r>
                    </a:p>
                    <a:p>
                      <a:pPr algn="just"/>
                      <a:endParaRPr lang="en-US" sz="800" b="1"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algn="just"/>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marL="0" indent="0" algn="just">
                        <a:buNone/>
                      </a:pPr>
                      <a:endParaRPr lang="en-US" sz="800" dirty="0" smtClean="0">
                        <a:solidFill>
                          <a:schemeClr val="tx1"/>
                        </a:solidFill>
                      </a:endParaRPr>
                    </a:p>
                    <a:p>
                      <a:pPr algn="just">
                        <a:lnSpc>
                          <a:spcPct val="100000"/>
                        </a:lnSpc>
                        <a:spcBef>
                          <a:spcPts val="0"/>
                        </a:spcBef>
                      </a:pPr>
                      <a:endParaRPr lang="en-US" sz="800" dirty="0" smtClean="0">
                        <a:solidFill>
                          <a:schemeClr val="tx1"/>
                        </a:solidFill>
                      </a:endParaRPr>
                    </a:p>
                    <a:p>
                      <a:pPr algn="just">
                        <a:lnSpc>
                          <a:spcPct val="100000"/>
                        </a:lnSpc>
                        <a:spcBef>
                          <a:spcPts val="0"/>
                        </a:spcBef>
                      </a:pPr>
                      <a:endParaRPr lang="en-US" sz="800" dirty="0" smtClean="0">
                        <a:solidFill>
                          <a:schemeClr val="tx1"/>
                        </a:solidFill>
                      </a:endParaRPr>
                    </a:p>
                    <a:p>
                      <a:pPr algn="just">
                        <a:lnSpc>
                          <a:spcPct val="100000"/>
                        </a:lnSpc>
                        <a:spcBef>
                          <a:spcPts val="0"/>
                        </a:spcBef>
                      </a:pPr>
                      <a:endParaRPr lang="en-US" sz="800" dirty="0" smtClean="0">
                        <a:solidFill>
                          <a:schemeClr val="tx1"/>
                        </a:solidFill>
                      </a:endParaRPr>
                    </a:p>
                    <a:p>
                      <a:pPr algn="just">
                        <a:lnSpc>
                          <a:spcPct val="100000"/>
                        </a:lnSpc>
                        <a:spcBef>
                          <a:spcPts val="0"/>
                        </a:spcBef>
                      </a:pPr>
                      <a:endParaRPr lang="en-US" sz="800" dirty="0" smtClean="0">
                        <a:solidFill>
                          <a:schemeClr val="tx1"/>
                        </a:solidFill>
                      </a:endParaRPr>
                    </a:p>
                    <a:p>
                      <a:pPr marL="0" indent="0" algn="just">
                        <a:lnSpc>
                          <a:spcPct val="100000"/>
                        </a:lnSpc>
                        <a:spcBef>
                          <a:spcPts val="0"/>
                        </a:spcBef>
                        <a:buFont typeface="Arial" panose="020B0604020202020204" pitchFamily="34" charset="0"/>
                        <a:buNone/>
                        <a:defRPr/>
                      </a:pPr>
                      <a:r>
                        <a:rPr lang="en-US" altLang="en-US" sz="800" baseline="0" dirty="0" smtClean="0">
                          <a:solidFill>
                            <a:schemeClr val="tx1"/>
                          </a:solidFill>
                          <a:latin typeface="+mn-lt"/>
                        </a:rPr>
                        <a:t>1</a:t>
                      </a:r>
                      <a:r>
                        <a:rPr lang="en-US" altLang="en-US" sz="800" b="1" baseline="0" dirty="0" smtClean="0">
                          <a:solidFill>
                            <a:schemeClr val="tx1"/>
                          </a:solidFill>
                          <a:latin typeface="+mn-lt"/>
                        </a:rPr>
                        <a:t>. Cooperate with MIEs/NIEs to select &amp; conduct potential proposal:</a:t>
                      </a:r>
                    </a:p>
                    <a:p>
                      <a:pPr marL="0" indent="0" algn="just">
                        <a:lnSpc>
                          <a:spcPct val="100000"/>
                        </a:lnSpc>
                        <a:spcBef>
                          <a:spcPts val="0"/>
                        </a:spcBef>
                        <a:buFont typeface="Arial" panose="020B0604020202020204" pitchFamily="34" charset="0"/>
                        <a:buNone/>
                        <a:defRPr/>
                      </a:pPr>
                      <a:r>
                        <a:rPr lang="en-US" altLang="en-US" sz="800" b="1" dirty="0" smtClean="0">
                          <a:solidFill>
                            <a:schemeClr val="tx1"/>
                          </a:solidFill>
                          <a:latin typeface="Cambria" panose="02040503050406030204" pitchFamily="18" charset="0"/>
                        </a:rPr>
                        <a:t>I</a:t>
                      </a:r>
                      <a:r>
                        <a:rPr lang="en-US" altLang="en-US" sz="800" dirty="0" smtClean="0">
                          <a:solidFill>
                            <a:schemeClr val="tx1"/>
                          </a:solidFill>
                          <a:latin typeface="Cambria" panose="02040503050406030204" pitchFamily="18" charset="0"/>
                        </a:rPr>
                        <a:t>n the period 2015-2016: Selection of </a:t>
                      </a:r>
                      <a:r>
                        <a:rPr lang="en-US" altLang="en-US" sz="800" b="1" dirty="0" smtClean="0">
                          <a:solidFill>
                            <a:schemeClr val="tx1"/>
                          </a:solidFill>
                          <a:latin typeface="Cambria" panose="02040503050406030204" pitchFamily="18" charset="0"/>
                        </a:rPr>
                        <a:t>accredited MIEs</a:t>
                      </a:r>
                      <a:r>
                        <a:rPr lang="en-US" altLang="en-US" sz="800" dirty="0" smtClean="0">
                          <a:solidFill>
                            <a:schemeClr val="tx1"/>
                          </a:solidFill>
                          <a:latin typeface="Cambria" panose="02040503050406030204" pitchFamily="18" charset="0"/>
                        </a:rPr>
                        <a:t>,</a:t>
                      </a:r>
                      <a:r>
                        <a:rPr lang="en-US" altLang="en-US" sz="800" baseline="0" dirty="0" smtClean="0">
                          <a:solidFill>
                            <a:schemeClr val="tx1"/>
                          </a:solidFill>
                          <a:latin typeface="Cambria" panose="02040503050406030204" pitchFamily="18" charset="0"/>
                        </a:rPr>
                        <a:t> i.e.</a:t>
                      </a:r>
                      <a:r>
                        <a:rPr lang="en-US" altLang="en-US" sz="800" dirty="0" smtClean="0">
                          <a:solidFill>
                            <a:schemeClr val="tx1"/>
                          </a:solidFill>
                          <a:latin typeface="Cambria" panose="02040503050406030204" pitchFamily="18" charset="0"/>
                        </a:rPr>
                        <a:t> </a:t>
                      </a:r>
                      <a:r>
                        <a:rPr lang="en-US" altLang="en-US" sz="800" dirty="0" smtClean="0">
                          <a:solidFill>
                            <a:schemeClr val="tx1"/>
                          </a:solidFill>
                        </a:rPr>
                        <a:t>UNDP, </a:t>
                      </a:r>
                      <a:r>
                        <a:rPr lang="en-US" altLang="en-US" sz="800" dirty="0" err="1" smtClean="0">
                          <a:solidFill>
                            <a:schemeClr val="tx1"/>
                          </a:solidFill>
                        </a:rPr>
                        <a:t>KfW</a:t>
                      </a:r>
                      <a:r>
                        <a:rPr lang="en-US" altLang="en-US" sz="800" dirty="0" smtClean="0">
                          <a:solidFill>
                            <a:schemeClr val="tx1"/>
                          </a:solidFill>
                        </a:rPr>
                        <a:t>, AFD, ADB </a:t>
                      </a:r>
                      <a:r>
                        <a:rPr lang="en-US" altLang="en-US" sz="800" dirty="0" smtClean="0">
                          <a:solidFill>
                            <a:schemeClr val="tx1"/>
                          </a:solidFill>
                          <a:latin typeface="Cambria" panose="02040503050406030204" pitchFamily="18" charset="0"/>
                        </a:rPr>
                        <a:t>…;</a:t>
                      </a:r>
                      <a:r>
                        <a:rPr lang="en-US" altLang="en-US" sz="800" baseline="0" dirty="0" smtClean="0">
                          <a:solidFill>
                            <a:schemeClr val="tx1"/>
                          </a:solidFill>
                          <a:latin typeface="Cambria" panose="02040503050406030204" pitchFamily="18" charset="0"/>
                        </a:rPr>
                        <a:t> &amp; </a:t>
                      </a:r>
                      <a:r>
                        <a:rPr lang="en-US" altLang="en-US" sz="800" b="1" baseline="0" dirty="0" smtClean="0">
                          <a:solidFill>
                            <a:schemeClr val="tx1"/>
                          </a:solidFill>
                          <a:latin typeface="Cambria" panose="02040503050406030204" pitchFamily="18" charset="0"/>
                        </a:rPr>
                        <a:t>potential MIEs interested in GCF</a:t>
                      </a:r>
                      <a:r>
                        <a:rPr lang="en-US" altLang="en-US" sz="800" baseline="0" dirty="0" smtClean="0">
                          <a:solidFill>
                            <a:schemeClr val="tx1"/>
                          </a:solidFill>
                          <a:latin typeface="Cambria" panose="02040503050406030204" pitchFamily="18" charset="0"/>
                        </a:rPr>
                        <a:t>, </a:t>
                      </a:r>
                      <a:r>
                        <a:rPr lang="en-US" altLang="en-US" sz="800" baseline="0" dirty="0" err="1" smtClean="0">
                          <a:solidFill>
                            <a:schemeClr val="tx1"/>
                          </a:solidFill>
                          <a:latin typeface="Cambria" panose="02040503050406030204" pitchFamily="18" charset="0"/>
                        </a:rPr>
                        <a:t>i.e</a:t>
                      </a:r>
                      <a:r>
                        <a:rPr lang="en-US" altLang="en-US" sz="800" baseline="0" dirty="0" smtClean="0">
                          <a:solidFill>
                            <a:schemeClr val="tx1"/>
                          </a:solidFill>
                          <a:latin typeface="Cambria" panose="02040503050406030204" pitchFamily="18" charset="0"/>
                        </a:rPr>
                        <a:t> GIZ, KOICA,…</a:t>
                      </a:r>
                      <a:endParaRPr lang="en-US" altLang="en-US" sz="800" dirty="0" smtClean="0">
                        <a:solidFill>
                          <a:schemeClr val="tx1"/>
                        </a:solidFill>
                        <a:latin typeface="Cambria" panose="02040503050406030204" pitchFamily="18" charset="0"/>
                      </a:endParaRPr>
                    </a:p>
                    <a:p>
                      <a:pPr algn="just">
                        <a:lnSpc>
                          <a:spcPct val="100000"/>
                        </a:lnSpc>
                        <a:spcBef>
                          <a:spcPts val="0"/>
                        </a:spcBef>
                        <a:buFont typeface="Wingdings" panose="05000000000000000000" pitchFamily="2" charset="2"/>
                        <a:buChar char="Ø"/>
                        <a:defRPr/>
                      </a:pPr>
                      <a:r>
                        <a:rPr lang="en-US" altLang="en-US" sz="800" dirty="0" smtClean="0">
                          <a:solidFill>
                            <a:schemeClr val="tx1"/>
                          </a:solidFill>
                          <a:latin typeface="Cambria" panose="02040503050406030204" pitchFamily="18" charset="0"/>
                        </a:rPr>
                        <a:t> Fit with the sectors of priority of MIEs;</a:t>
                      </a:r>
                    </a:p>
                    <a:p>
                      <a:pPr algn="just">
                        <a:lnSpc>
                          <a:spcPct val="100000"/>
                        </a:lnSpc>
                        <a:spcBef>
                          <a:spcPts val="0"/>
                        </a:spcBef>
                        <a:buFont typeface="Wingdings" panose="05000000000000000000" pitchFamily="2" charset="2"/>
                        <a:buChar char="Ø"/>
                        <a:defRPr/>
                      </a:pPr>
                      <a:r>
                        <a:rPr lang="en-US" altLang="en-US" sz="800" dirty="0" smtClean="0">
                          <a:solidFill>
                            <a:schemeClr val="tx1"/>
                          </a:solidFill>
                          <a:latin typeface="Cambria" panose="02040503050406030204" pitchFamily="18" charset="0"/>
                        </a:rPr>
                        <a:t> Fit with the procedures for appraising, bidding, Monitoring and Evaluation (M&amp;E);</a:t>
                      </a:r>
                    </a:p>
                    <a:p>
                      <a:pPr algn="just">
                        <a:lnSpc>
                          <a:spcPct val="100000"/>
                        </a:lnSpc>
                        <a:spcBef>
                          <a:spcPts val="0"/>
                        </a:spcBef>
                        <a:buFont typeface="Wingdings" panose="05000000000000000000" pitchFamily="2" charset="2"/>
                        <a:buChar char="Ø"/>
                        <a:defRPr/>
                      </a:pPr>
                      <a:r>
                        <a:rPr lang="en-US" altLang="en-US" sz="800" dirty="0" smtClean="0">
                          <a:solidFill>
                            <a:schemeClr val="tx1"/>
                          </a:solidFill>
                          <a:latin typeface="Cambria" panose="02040503050406030204" pitchFamily="18" charset="0"/>
                        </a:rPr>
                        <a:t> Can act as Co-sponsor.</a:t>
                      </a:r>
                    </a:p>
                    <a:p>
                      <a:pPr marL="457200" indent="-457200" algn="just">
                        <a:lnSpc>
                          <a:spcPct val="100000"/>
                        </a:lnSpc>
                        <a:spcBef>
                          <a:spcPts val="0"/>
                        </a:spcBef>
                        <a:buNone/>
                        <a:defRPr/>
                      </a:pPr>
                      <a:r>
                        <a:rPr lang="en-US" altLang="en-US" sz="800" dirty="0" smtClean="0">
                          <a:solidFill>
                            <a:schemeClr val="tx1"/>
                          </a:solidFill>
                          <a:latin typeface="Cambria" panose="02040503050406030204" pitchFamily="18" charset="0"/>
                        </a:rPr>
                        <a:t>In the period after 2016:</a:t>
                      </a:r>
                      <a:r>
                        <a:rPr lang="en-US" altLang="en-US" sz="800" baseline="0" dirty="0" smtClean="0">
                          <a:solidFill>
                            <a:schemeClr val="tx1"/>
                          </a:solidFill>
                          <a:latin typeface="Cambria" panose="02040503050406030204" pitchFamily="18" charset="0"/>
                        </a:rPr>
                        <a:t> </a:t>
                      </a:r>
                      <a:r>
                        <a:rPr lang="en-US" altLang="en-US" sz="800" dirty="0" smtClean="0">
                          <a:solidFill>
                            <a:schemeClr val="tx1"/>
                          </a:solidFill>
                          <a:latin typeface="Cambria" panose="02040503050406030204" pitchFamily="18" charset="0"/>
                        </a:rPr>
                        <a:t>Can select MIEs or NIEs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800" b="1"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2. Procedure:</a:t>
                      </a:r>
                    </a:p>
                    <a:p>
                      <a:pPr marL="171450" indent="-171450" algn="just" defTabSz="1041400">
                        <a:lnSpc>
                          <a:spcPct val="100000"/>
                        </a:lnSpc>
                        <a:spcBef>
                          <a:spcPts val="0"/>
                        </a:spcBef>
                        <a:buFont typeface="Arial" panose="020B0604020202020204" pitchFamily="34" charset="0"/>
                        <a:buChar char="•"/>
                      </a:pPr>
                      <a:r>
                        <a:rPr lang="en-US" altLang="en-US" sz="800" dirty="0" smtClean="0">
                          <a:solidFill>
                            <a:schemeClr val="tx1"/>
                          </a:solidFill>
                        </a:rPr>
                        <a:t>UNDP, </a:t>
                      </a:r>
                      <a:r>
                        <a:rPr lang="en-US" altLang="en-US" sz="800" dirty="0" err="1" smtClean="0">
                          <a:solidFill>
                            <a:schemeClr val="tx1"/>
                          </a:solidFill>
                        </a:rPr>
                        <a:t>KfW</a:t>
                      </a:r>
                      <a:r>
                        <a:rPr lang="en-US" altLang="en-US" sz="800" dirty="0" smtClean="0">
                          <a:solidFill>
                            <a:schemeClr val="tx1"/>
                          </a:solidFill>
                        </a:rPr>
                        <a:t>, </a:t>
                      </a:r>
                      <a:r>
                        <a:rPr lang="en-US" altLang="en-US" sz="800" dirty="0" err="1" smtClean="0">
                          <a:solidFill>
                            <a:schemeClr val="tx1"/>
                          </a:solidFill>
                        </a:rPr>
                        <a:t>AfD</a:t>
                      </a:r>
                      <a:r>
                        <a:rPr lang="en-US" altLang="en-US" sz="800" dirty="0" smtClean="0">
                          <a:solidFill>
                            <a:schemeClr val="tx1"/>
                          </a:solidFill>
                        </a:rPr>
                        <a:t>,</a:t>
                      </a:r>
                      <a:r>
                        <a:rPr lang="en-US" altLang="en-US" sz="800" baseline="0" dirty="0" smtClean="0">
                          <a:solidFill>
                            <a:schemeClr val="tx1"/>
                          </a:solidFill>
                        </a:rPr>
                        <a:t> </a:t>
                      </a:r>
                      <a:r>
                        <a:rPr lang="en-US" altLang="en-US" sz="800" dirty="0" smtClean="0">
                          <a:solidFill>
                            <a:schemeClr val="tx1"/>
                          </a:solidFill>
                        </a:rPr>
                        <a:t>ADB (VGGSF, VDB and other after 2015) to screen and then forward to MPI;</a:t>
                      </a:r>
                    </a:p>
                    <a:p>
                      <a:pPr marL="0" indent="0" algn="just">
                        <a:lnSpc>
                          <a:spcPct val="100000"/>
                        </a:lnSpc>
                        <a:spcBef>
                          <a:spcPts val="0"/>
                        </a:spcBef>
                        <a:buNone/>
                      </a:pPr>
                      <a:r>
                        <a:rPr lang="en-US" sz="800" i="1" dirty="0" smtClean="0">
                          <a:solidFill>
                            <a:schemeClr val="tx1"/>
                          </a:solidFill>
                        </a:rPr>
                        <a:t>Some important criteria for  selection:</a:t>
                      </a:r>
                    </a:p>
                    <a:p>
                      <a:pPr marL="0" indent="0" algn="just">
                        <a:lnSpc>
                          <a:spcPct val="100000"/>
                        </a:lnSpc>
                        <a:spcBef>
                          <a:spcPts val="0"/>
                        </a:spcBef>
                        <a:buNone/>
                      </a:pPr>
                      <a:r>
                        <a:rPr lang="en-US" altLang="en-US" sz="800" i="1" dirty="0" smtClean="0">
                          <a:solidFill>
                            <a:schemeClr val="tx1"/>
                          </a:solidFill>
                          <a:latin typeface="Cambria" panose="02040503050406030204" pitchFamily="18" charset="0"/>
                        </a:rPr>
                        <a:t>Both adaption and mitigation;</a:t>
                      </a:r>
                    </a:p>
                    <a:p>
                      <a:pPr marL="0" indent="0" algn="just">
                        <a:lnSpc>
                          <a:spcPct val="100000"/>
                        </a:lnSpc>
                        <a:spcBef>
                          <a:spcPts val="0"/>
                        </a:spcBef>
                        <a:buNone/>
                        <a:defRPr/>
                      </a:pPr>
                      <a:r>
                        <a:rPr lang="en-US" altLang="en-US" sz="800" i="1" dirty="0" smtClean="0">
                          <a:solidFill>
                            <a:schemeClr val="tx1"/>
                          </a:solidFill>
                          <a:latin typeface="Cambria" panose="02040503050406030204" pitchFamily="18" charset="0"/>
                        </a:rPr>
                        <a:t>Involvement of private sector;</a:t>
                      </a:r>
                    </a:p>
                    <a:p>
                      <a:pPr marL="0" indent="0" algn="just">
                        <a:lnSpc>
                          <a:spcPct val="100000"/>
                        </a:lnSpc>
                        <a:spcBef>
                          <a:spcPts val="0"/>
                        </a:spcBef>
                        <a:buNone/>
                        <a:defRPr/>
                      </a:pPr>
                      <a:r>
                        <a:rPr lang="en-US" altLang="en-US" sz="800" i="1" dirty="0" smtClean="0">
                          <a:solidFill>
                            <a:schemeClr val="tx1"/>
                          </a:solidFill>
                          <a:latin typeface="Cambria" panose="02040503050406030204" pitchFamily="18" charset="0"/>
                        </a:rPr>
                        <a:t>High socio-economic impact: consider beneficiaries, i.e. the poor (projects supporting agricultural production, agricultural product processing…), gender equality issues;</a:t>
                      </a:r>
                    </a:p>
                    <a:p>
                      <a:pPr marL="0" indent="0" algn="just">
                        <a:lnSpc>
                          <a:spcPct val="100000"/>
                        </a:lnSpc>
                        <a:spcBef>
                          <a:spcPts val="0"/>
                        </a:spcBef>
                        <a:buNone/>
                        <a:defRPr/>
                      </a:pPr>
                      <a:r>
                        <a:rPr lang="en-US" altLang="en-US" sz="800" i="1" dirty="0" smtClean="0">
                          <a:solidFill>
                            <a:schemeClr val="tx1"/>
                          </a:solidFill>
                          <a:latin typeface="Cambria" panose="02040503050406030204" pitchFamily="18" charset="0"/>
                        </a:rPr>
                        <a:t>In line with priorities/requirements of GCF, National Strategy &amp; MIEs/IEs.</a:t>
                      </a:r>
                      <a:endParaRPr lang="en-US" altLang="en-US" sz="800" i="1" dirty="0" smtClean="0">
                        <a:solidFill>
                          <a:schemeClr val="tx1"/>
                        </a:solidFill>
                      </a:endParaRPr>
                    </a:p>
                    <a:p>
                      <a:pPr marL="171450" indent="-171450" algn="just" defTabSz="1041400">
                        <a:lnSpc>
                          <a:spcPct val="100000"/>
                        </a:lnSpc>
                        <a:spcBef>
                          <a:spcPts val="0"/>
                        </a:spcBef>
                        <a:buFont typeface="Arial" panose="020B0604020202020204" pitchFamily="34" charset="0"/>
                        <a:buChar char="•"/>
                      </a:pPr>
                      <a:r>
                        <a:rPr lang="en-US" altLang="en-US" sz="800" dirty="0" smtClean="0">
                          <a:solidFill>
                            <a:schemeClr val="tx1"/>
                          </a:solidFill>
                        </a:rPr>
                        <a:t>MPI and Vietnam GCF Steering Committee to screen;</a:t>
                      </a:r>
                    </a:p>
                    <a:p>
                      <a:pPr marL="171450" indent="-171450" algn="just" defTabSz="1041400">
                        <a:lnSpc>
                          <a:spcPct val="100000"/>
                        </a:lnSpc>
                        <a:spcBef>
                          <a:spcPts val="0"/>
                        </a:spcBef>
                        <a:buFont typeface="Arial" panose="020B0604020202020204" pitchFamily="34" charset="0"/>
                        <a:buChar char="•"/>
                      </a:pPr>
                      <a:r>
                        <a:rPr lang="en-US" altLang="en-US" sz="800" dirty="0" smtClean="0">
                          <a:solidFill>
                            <a:schemeClr val="tx1"/>
                          </a:solidFill>
                        </a:rPr>
                        <a:t>MPI reports to Prime Minister for approval;</a:t>
                      </a:r>
                    </a:p>
                    <a:p>
                      <a:pPr marL="171450" indent="-171450" algn="just" defTabSz="1041400">
                        <a:lnSpc>
                          <a:spcPct val="100000"/>
                        </a:lnSpc>
                        <a:spcBef>
                          <a:spcPts val="0"/>
                        </a:spcBef>
                        <a:buFont typeface="Arial" panose="020B0604020202020204" pitchFamily="34" charset="0"/>
                        <a:buChar char="•"/>
                      </a:pPr>
                      <a:r>
                        <a:rPr lang="en-US" altLang="en-US" sz="800" dirty="0" smtClean="0">
                          <a:solidFill>
                            <a:schemeClr val="tx1"/>
                          </a:solidFill>
                        </a:rPr>
                        <a:t>MPI informs UNDP, </a:t>
                      </a:r>
                      <a:r>
                        <a:rPr lang="en-US" altLang="en-US" sz="800" dirty="0" err="1" smtClean="0">
                          <a:solidFill>
                            <a:schemeClr val="tx1"/>
                          </a:solidFill>
                        </a:rPr>
                        <a:t>KfW</a:t>
                      </a:r>
                      <a:r>
                        <a:rPr lang="en-US" altLang="en-US" sz="800" dirty="0" smtClean="0">
                          <a:solidFill>
                            <a:schemeClr val="tx1"/>
                          </a:solidFill>
                        </a:rPr>
                        <a:t>, AFD</a:t>
                      </a:r>
                      <a:r>
                        <a:rPr lang="en-US" altLang="en-US" sz="800" baseline="0" dirty="0" smtClean="0">
                          <a:solidFill>
                            <a:schemeClr val="tx1"/>
                          </a:solidFill>
                        </a:rPr>
                        <a:t>, </a:t>
                      </a:r>
                      <a:r>
                        <a:rPr lang="en-US" altLang="en-US" sz="800" dirty="0" smtClean="0">
                          <a:solidFill>
                            <a:schemeClr val="tx1"/>
                          </a:solidFill>
                        </a:rPr>
                        <a:t>ADB for improvement of the proposals</a:t>
                      </a:r>
                    </a:p>
                    <a:p>
                      <a:pPr marL="0" indent="0" algn="just" defTabSz="1041400">
                        <a:lnSpc>
                          <a:spcPct val="100000"/>
                        </a:lnSpc>
                        <a:spcBef>
                          <a:spcPts val="0"/>
                        </a:spcBef>
                        <a:buFont typeface="Arial" panose="020B0604020202020204" pitchFamily="34" charset="0"/>
                        <a:buNone/>
                      </a:pPr>
                      <a:r>
                        <a:rPr lang="en-US" altLang="en-US" sz="800" b="1" dirty="0" smtClean="0">
                          <a:solidFill>
                            <a:srgbClr val="FF0000"/>
                          </a:solidFill>
                        </a:rPr>
                        <a:t>3. Communication with</a:t>
                      </a:r>
                      <a:r>
                        <a:rPr lang="en-US" altLang="en-US" sz="800" b="1" baseline="0" dirty="0" smtClean="0">
                          <a:solidFill>
                            <a:srgbClr val="FF0000"/>
                          </a:solidFill>
                        </a:rPr>
                        <a:t> GCF:</a:t>
                      </a:r>
                      <a:endParaRPr lang="en-US" altLang="en-US" sz="800" dirty="0" smtClean="0">
                        <a:solidFill>
                          <a:srgbClr val="FF0000"/>
                        </a:solidFill>
                      </a:endParaRPr>
                    </a:p>
                    <a:p>
                      <a:pPr marL="0" indent="0" algn="just" defTabSz="1041400">
                        <a:lnSpc>
                          <a:spcPct val="100000"/>
                        </a:lnSpc>
                        <a:spcBef>
                          <a:spcPts val="0"/>
                        </a:spcBef>
                      </a:pPr>
                      <a:r>
                        <a:rPr lang="en-US" altLang="en-US" sz="800" dirty="0" smtClean="0">
                          <a:solidFill>
                            <a:schemeClr val="tx1"/>
                          </a:solidFill>
                        </a:rPr>
                        <a:t>Inform</a:t>
                      </a:r>
                      <a:r>
                        <a:rPr lang="en-US" altLang="en-US" sz="800" baseline="0" dirty="0" smtClean="0">
                          <a:solidFill>
                            <a:schemeClr val="tx1"/>
                          </a:solidFill>
                        </a:rPr>
                        <a:t> to GCF about the proposal: both MIEs/IEs</a:t>
                      </a:r>
                      <a:r>
                        <a:rPr lang="en-US" altLang="en-US" sz="800" dirty="0" smtClean="0">
                          <a:solidFill>
                            <a:schemeClr val="tx1"/>
                          </a:solidFill>
                        </a:rPr>
                        <a:t> (UNDP, </a:t>
                      </a:r>
                      <a:r>
                        <a:rPr lang="en-US" altLang="en-US" sz="800" dirty="0" err="1" smtClean="0">
                          <a:solidFill>
                            <a:schemeClr val="tx1"/>
                          </a:solidFill>
                        </a:rPr>
                        <a:t>KfW</a:t>
                      </a:r>
                      <a:r>
                        <a:rPr lang="en-US" altLang="en-US" sz="800" dirty="0" smtClean="0">
                          <a:solidFill>
                            <a:schemeClr val="tx1"/>
                          </a:solidFill>
                        </a:rPr>
                        <a:t>, AFD,</a:t>
                      </a:r>
                      <a:r>
                        <a:rPr lang="en-US" altLang="en-US" sz="800" baseline="0" dirty="0" smtClean="0">
                          <a:solidFill>
                            <a:schemeClr val="tx1"/>
                          </a:solidFill>
                        </a:rPr>
                        <a:t> </a:t>
                      </a:r>
                      <a:r>
                        <a:rPr lang="en-US" altLang="en-US" sz="800" dirty="0" smtClean="0">
                          <a:solidFill>
                            <a:schemeClr val="tx1"/>
                          </a:solidFill>
                        </a:rPr>
                        <a:t>ADB) &amp; MPI;</a:t>
                      </a:r>
                    </a:p>
                    <a:p>
                      <a:pPr marL="0" indent="0" algn="just" defTabSz="1041400">
                        <a:lnSpc>
                          <a:spcPct val="100000"/>
                        </a:lnSpc>
                        <a:spcBef>
                          <a:spcPts val="0"/>
                        </a:spcBef>
                      </a:pPr>
                      <a:r>
                        <a:rPr lang="en-US" altLang="en-US" sz="800" dirty="0" smtClean="0">
                          <a:solidFill>
                            <a:schemeClr val="tx1"/>
                          </a:solidFill>
                        </a:rPr>
                        <a:t>Strategic</a:t>
                      </a:r>
                      <a:r>
                        <a:rPr lang="en-US" altLang="en-US" sz="800" baseline="0" dirty="0" smtClean="0">
                          <a:solidFill>
                            <a:schemeClr val="tx1"/>
                          </a:solidFill>
                        </a:rPr>
                        <a:t> communication plan with GCF.</a:t>
                      </a:r>
                      <a:endParaRPr lang="en-US" altLang="en-US" sz="800" dirty="0" smtClean="0">
                        <a:solidFill>
                          <a:schemeClr val="tx1"/>
                        </a:solidFill>
                      </a:endParaRPr>
                    </a:p>
                    <a:p>
                      <a:pPr algn="just"/>
                      <a:endParaRPr lang="en-US" sz="800" dirty="0">
                        <a:solidFill>
                          <a:schemeClr val="tx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nvPr>
        </p:nvGraphicFramePr>
        <p:xfrm>
          <a:off x="115728" y="1277909"/>
          <a:ext cx="4837272" cy="190500"/>
        </p:xfrm>
        <a:graphic>
          <a:graphicData uri="http://schemas.openxmlformats.org/drawingml/2006/table">
            <a:tbl>
              <a:tblPr firstRow="1" bandRow="1">
                <a:tableStyleId>{5940675A-B579-460E-94D1-54222C63F5DA}</a:tableStyleId>
              </a:tblPr>
              <a:tblGrid>
                <a:gridCol w="1255872"/>
                <a:gridCol w="1143000"/>
                <a:gridCol w="2438400"/>
              </a:tblGrid>
              <a:tr h="185244">
                <a:tc>
                  <a:txBody>
                    <a:bodyPr/>
                    <a:lstStyle/>
                    <a:p>
                      <a:pPr algn="ctr"/>
                      <a:r>
                        <a:rPr lang="en-US" sz="800" b="1" dirty="0" smtClean="0">
                          <a:solidFill>
                            <a:schemeClr val="tx1"/>
                          </a:solidFill>
                        </a:rPr>
                        <a:t>NDA</a:t>
                      </a:r>
                      <a:endParaRPr lang="en-US" sz="800" b="1" dirty="0">
                        <a:solidFill>
                          <a:schemeClr val="tx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solidFill>
                            <a:schemeClr val="tx1"/>
                          </a:solidFill>
                        </a:rPr>
                        <a:t>Potential NIE</a:t>
                      </a:r>
                      <a:endParaRPr lang="en-US" sz="800" b="1" dirty="0">
                        <a:solidFill>
                          <a:schemeClr val="tx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solidFill>
                            <a:schemeClr val="tx1"/>
                          </a:solidFill>
                        </a:rPr>
                        <a:t>Vietnam GCF Steering Committee/VN GCF SC</a:t>
                      </a:r>
                      <a:endParaRPr lang="en-US" sz="800" b="1" dirty="0">
                        <a:solidFill>
                          <a:schemeClr val="tx1"/>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nvPr>
        </p:nvGraphicFramePr>
        <p:xfrm>
          <a:off x="2455543" y="1628775"/>
          <a:ext cx="2476980" cy="1652194"/>
        </p:xfrm>
        <a:graphic>
          <a:graphicData uri="http://schemas.openxmlformats.org/drawingml/2006/table">
            <a:tbl>
              <a:tblPr firstRow="1" bandRow="1">
                <a:tableStyleId>{5940675A-B579-460E-94D1-54222C63F5DA}</a:tableStyleId>
              </a:tblPr>
              <a:tblGrid>
                <a:gridCol w="485623"/>
                <a:gridCol w="443063"/>
                <a:gridCol w="464343"/>
                <a:gridCol w="541734"/>
                <a:gridCol w="542217"/>
              </a:tblGrid>
              <a:tr h="1652194">
                <a:tc>
                  <a:txBody>
                    <a:bodyPr/>
                    <a:lstStyle/>
                    <a:p>
                      <a:pPr algn="just"/>
                      <a:r>
                        <a:rPr lang="en-US" sz="800" dirty="0" smtClean="0">
                          <a:solidFill>
                            <a:schemeClr val="tx1"/>
                          </a:solidFill>
                        </a:rPr>
                        <a:t>MPI Vice Minister</a:t>
                      </a:r>
                    </a:p>
                    <a:p>
                      <a:pPr algn="just"/>
                      <a:r>
                        <a:rPr lang="en-US" sz="800" dirty="0" smtClean="0">
                          <a:solidFill>
                            <a:schemeClr val="tx1"/>
                          </a:solidFill>
                        </a:rPr>
                        <a:t>Director</a:t>
                      </a:r>
                      <a:r>
                        <a:rPr lang="en-US" sz="800" baseline="0" dirty="0" smtClean="0">
                          <a:solidFill>
                            <a:schemeClr val="tx1"/>
                          </a:solidFill>
                        </a:rPr>
                        <a:t> General of DSENRE, MPI</a:t>
                      </a:r>
                      <a:endParaRPr lang="en-US" sz="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r>
                        <a:rPr lang="en-US" sz="800" dirty="0" smtClean="0">
                          <a:solidFill>
                            <a:schemeClr val="tx1"/>
                          </a:solidFill>
                        </a:rPr>
                        <a:t>Office</a:t>
                      </a:r>
                      <a:r>
                        <a:rPr lang="en-US" sz="800" baseline="0" dirty="0" smtClean="0">
                          <a:solidFill>
                            <a:schemeClr val="tx1"/>
                          </a:solidFill>
                        </a:rPr>
                        <a:t> of the Gov.</a:t>
                      </a:r>
                    </a:p>
                    <a:p>
                      <a:pPr algn="just"/>
                      <a:r>
                        <a:rPr lang="en-US" sz="800" baseline="0" dirty="0" smtClean="0">
                          <a:solidFill>
                            <a:schemeClr val="tx1"/>
                          </a:solidFill>
                        </a:rPr>
                        <a:t>/OOG</a:t>
                      </a:r>
                      <a:endParaRPr lang="en-US" sz="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Line minis-tries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(MOF, MARD, MOIT, MOC, MOIT)</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800" dirty="0" smtClean="0">
                          <a:solidFill>
                            <a:schemeClr val="tx1"/>
                          </a:solidFill>
                        </a:rPr>
                        <a:t>SBV</a:t>
                      </a:r>
                    </a:p>
                    <a:p>
                      <a:pPr algn="just"/>
                      <a:r>
                        <a:rPr lang="en-US" sz="800" baseline="0" dirty="0" smtClean="0">
                          <a:solidFill>
                            <a:schemeClr val="tx1"/>
                          </a:solidFill>
                        </a:rPr>
                        <a:t>(develop green credit line &amp; capacity building for pilot comer-</a:t>
                      </a:r>
                      <a:r>
                        <a:rPr lang="en-US" sz="800" baseline="0" dirty="0" err="1" smtClean="0">
                          <a:solidFill>
                            <a:schemeClr val="tx1"/>
                          </a:solidFill>
                        </a:rPr>
                        <a:t>cial</a:t>
                      </a:r>
                      <a:r>
                        <a:rPr lang="en-US" sz="800" baseline="0" dirty="0" smtClean="0">
                          <a:solidFill>
                            <a:schemeClr val="tx1"/>
                          </a:solidFill>
                        </a:rPr>
                        <a:t> banks)</a:t>
                      </a:r>
                      <a:endParaRPr lang="en-US" sz="800" dirty="0">
                        <a:solidFill>
                          <a:schemeClr val="tx1"/>
                        </a:solidFill>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just"/>
                      <a:r>
                        <a:rPr lang="en-US" sz="800" dirty="0" smtClean="0">
                          <a:solidFill>
                            <a:schemeClr val="tx1"/>
                          </a:solidFill>
                        </a:rPr>
                        <a:t>Vietnam chamber of </a:t>
                      </a:r>
                      <a:r>
                        <a:rPr lang="en-US" sz="700" dirty="0" smtClean="0">
                          <a:solidFill>
                            <a:schemeClr val="tx1"/>
                          </a:solidFill>
                        </a:rPr>
                        <a:t>commerce</a:t>
                      </a:r>
                      <a:r>
                        <a:rPr lang="en-US" sz="800" dirty="0" smtClean="0">
                          <a:solidFill>
                            <a:schemeClr val="tx1"/>
                          </a:solidFill>
                        </a:rPr>
                        <a:t> &amp;</a:t>
                      </a:r>
                      <a:r>
                        <a:rPr lang="en-US" sz="800" baseline="0" dirty="0" smtClean="0">
                          <a:solidFill>
                            <a:schemeClr val="tx1"/>
                          </a:solidFill>
                        </a:rPr>
                        <a:t> </a:t>
                      </a:r>
                      <a:r>
                        <a:rPr lang="en-US" sz="800" dirty="0" smtClean="0">
                          <a:solidFill>
                            <a:schemeClr val="tx1"/>
                          </a:solidFill>
                        </a:rPr>
                        <a:t>industry (rep. for private sector)</a:t>
                      </a:r>
                      <a:endParaRPr lang="en-US" sz="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tr>
            </a:tbl>
          </a:graphicData>
        </a:graphic>
      </p:graphicFrame>
      <p:graphicFrame>
        <p:nvGraphicFramePr>
          <p:cNvPr id="8" name="Table 7"/>
          <p:cNvGraphicFramePr>
            <a:graphicFrameLocks noGrp="1"/>
          </p:cNvGraphicFramePr>
          <p:nvPr>
            <p:extLst/>
          </p:nvPr>
        </p:nvGraphicFramePr>
        <p:xfrm>
          <a:off x="5060154" y="1333925"/>
          <a:ext cx="4069082" cy="190500"/>
        </p:xfrm>
        <a:graphic>
          <a:graphicData uri="http://schemas.openxmlformats.org/drawingml/2006/table">
            <a:tbl>
              <a:tblPr firstRow="1" bandRow="1">
                <a:tableStyleId>{616DA210-FB5B-4158-B5E0-FEB733F419BA}</a:tableStyleId>
              </a:tblPr>
              <a:tblGrid>
                <a:gridCol w="1859280"/>
                <a:gridCol w="1005366"/>
                <a:gridCol w="533400"/>
                <a:gridCol w="671036"/>
              </a:tblGrid>
              <a:tr h="114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Central level</a:t>
                      </a:r>
                    </a:p>
                  </a:txBody>
                  <a:tcPr marL="68580" marR="68580" marT="34290" marB="3429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Region</a:t>
                      </a:r>
                    </a:p>
                  </a:txBody>
                  <a:tcPr marL="68580" marR="68580" marT="34290" marB="3429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Province</a:t>
                      </a:r>
                    </a:p>
                  </a:txBody>
                  <a:tcPr marL="68580" marR="68580" marT="34290" marB="3429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Private</a:t>
                      </a:r>
                      <a:r>
                        <a:rPr lang="en-US" sz="800" baseline="0" dirty="0" smtClean="0">
                          <a:solidFill>
                            <a:schemeClr val="tx1"/>
                          </a:solidFill>
                        </a:rPr>
                        <a:t> Sec.</a:t>
                      </a:r>
                    </a:p>
                  </a:txBody>
                  <a:tcPr marL="68580" marR="68580" marT="34290" marB="34290">
                    <a:lnL w="12700" cmpd="sng">
                      <a:noFill/>
                    </a:lnL>
                    <a:lnR w="12700" cmpd="sng">
                      <a:noFill/>
                    </a:lnR>
                    <a:lnT w="12700" cmpd="sng">
                      <a:noFill/>
                    </a:lnT>
                    <a:lnB w="25400" cmpd="sng">
                      <a:noFill/>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extLst/>
          </p:nvPr>
        </p:nvGraphicFramePr>
        <p:xfrm>
          <a:off x="4998721" y="1591924"/>
          <a:ext cx="4136232" cy="1380733"/>
        </p:xfrm>
        <a:graphic>
          <a:graphicData uri="http://schemas.openxmlformats.org/drawingml/2006/table">
            <a:tbl>
              <a:tblPr firstRow="1" bandRow="1">
                <a:tableStyleId>{5940675A-B579-460E-94D1-54222C63F5DA}</a:tableStyleId>
              </a:tblPr>
              <a:tblGrid>
                <a:gridCol w="1897709"/>
                <a:gridCol w="1006948"/>
                <a:gridCol w="542203"/>
                <a:gridCol w="689372"/>
              </a:tblGrid>
              <a:tr h="1380733">
                <a:tc>
                  <a:txBody>
                    <a:bodyPr/>
                    <a:lstStyle/>
                    <a:p>
                      <a:pPr algn="just"/>
                      <a:r>
                        <a:rPr lang="en-US" sz="800" dirty="0" smtClean="0"/>
                        <a:t>Screen list</a:t>
                      </a:r>
                      <a:r>
                        <a:rPr lang="en-US" sz="800" baseline="0" dirty="0" smtClean="0"/>
                        <a:t> of project/</a:t>
                      </a:r>
                      <a:r>
                        <a:rPr lang="en-US" sz="800" baseline="0" dirty="0" err="1" smtClean="0"/>
                        <a:t>programme</a:t>
                      </a:r>
                      <a:r>
                        <a:rPr lang="en-US" sz="800" baseline="0" dirty="0" smtClean="0"/>
                        <a:t> </a:t>
                      </a:r>
                      <a:r>
                        <a:rPr lang="en-US" sz="800" dirty="0" smtClean="0"/>
                        <a:t>proposed by </a:t>
                      </a:r>
                      <a:r>
                        <a:rPr lang="en-US" sz="800" baseline="0" dirty="0" smtClean="0"/>
                        <a:t> </a:t>
                      </a:r>
                      <a:r>
                        <a:rPr lang="en-US" sz="800" dirty="0" smtClean="0"/>
                        <a:t>Line Ministries,</a:t>
                      </a:r>
                      <a:endParaRPr lang="en-US" sz="8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800" dirty="0" smtClean="0"/>
                        <a:t>SBV (collecting</a:t>
                      </a:r>
                      <a:r>
                        <a:rPr lang="en-US" sz="800" baseline="0" dirty="0" smtClean="0"/>
                        <a:t> from commercial banks).</a:t>
                      </a: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en-US" sz="800" baseline="0" dirty="0" smtClean="0"/>
                        <a:t>Renewable energy</a:t>
                      </a:r>
                    </a:p>
                    <a:p>
                      <a:pPr marL="228600" marR="0" indent="-228600" algn="just" defTabSz="914400" rtl="0" eaLnBrk="1" fontAlgn="auto" latinLnBrk="0" hangingPunct="1">
                        <a:lnSpc>
                          <a:spcPct val="100000"/>
                        </a:lnSpc>
                        <a:spcBef>
                          <a:spcPts val="0"/>
                        </a:spcBef>
                        <a:spcAft>
                          <a:spcPts val="0"/>
                        </a:spcAft>
                        <a:buClrTx/>
                        <a:buSzTx/>
                        <a:buFontTx/>
                        <a:buAutoNum type="arabicPeriod"/>
                        <a:tabLst/>
                        <a:defRPr/>
                      </a:pPr>
                      <a:r>
                        <a:rPr lang="en-US" sz="800" baseline="0" dirty="0" smtClean="0"/>
                        <a:t>Energy efficiency (sub-sector)</a:t>
                      </a:r>
                      <a:endParaRPr lang="en-US" sz="800" dirty="0" smtClean="0"/>
                    </a:p>
                  </a:txBody>
                  <a:tcPr marL="68580" marR="68580" marT="34290" marB="34290"/>
                </a:tc>
                <a:tc>
                  <a:txBody>
                    <a:bodyPr/>
                    <a:lstStyle/>
                    <a:p>
                      <a:pPr algn="just"/>
                      <a:r>
                        <a:rPr lang="en-US" sz="800" baseline="0" dirty="0" smtClean="0"/>
                        <a:t>1</a:t>
                      </a:r>
                      <a:r>
                        <a:rPr lang="en-US" sz="800" b="1" baseline="0" dirty="0" smtClean="0"/>
                        <a:t>. Mekong Delta:</a:t>
                      </a:r>
                      <a:endParaRPr lang="en-US" sz="800" baseline="0" dirty="0" smtClean="0"/>
                    </a:p>
                    <a:p>
                      <a:pPr algn="just"/>
                      <a:r>
                        <a:rPr lang="en-US" sz="800" dirty="0" smtClean="0"/>
                        <a:t>2</a:t>
                      </a:r>
                      <a:r>
                        <a:rPr lang="en-US" sz="800" b="1" dirty="0" smtClean="0"/>
                        <a:t>. Red River</a:t>
                      </a:r>
                      <a:r>
                        <a:rPr lang="en-US" sz="800" b="1" baseline="0" dirty="0" smtClean="0"/>
                        <a:t> Delta</a:t>
                      </a:r>
                      <a:endParaRPr lang="en-US" sz="800" dirty="0"/>
                    </a:p>
                  </a:txBody>
                  <a:tcPr marL="68580" marR="68580" marT="34290" marB="34290"/>
                </a:tc>
                <a:tc>
                  <a:txBody>
                    <a:bodyPr/>
                    <a:lstStyle/>
                    <a:p>
                      <a:pPr marL="0" marR="0" indent="0" algn="just" defTabSz="856708" rtl="0" eaLnBrk="1" fontAlgn="auto" latinLnBrk="0" hangingPunct="1">
                        <a:lnSpc>
                          <a:spcPct val="100000"/>
                        </a:lnSpc>
                        <a:spcBef>
                          <a:spcPts val="0"/>
                        </a:spcBef>
                        <a:spcAft>
                          <a:spcPts val="0"/>
                        </a:spcAft>
                        <a:buClrTx/>
                        <a:buSzTx/>
                        <a:buFontTx/>
                        <a:buNone/>
                        <a:tabLst/>
                        <a:defRPr/>
                      </a:pPr>
                      <a:r>
                        <a:rPr lang="en-US" sz="600" baseline="0" dirty="0" smtClean="0"/>
                        <a:t>Mainstream</a:t>
                      </a:r>
                      <a:r>
                        <a:rPr lang="en-US" sz="800" baseline="0" dirty="0" smtClean="0"/>
                        <a:t> </a:t>
                      </a:r>
                      <a:r>
                        <a:rPr lang="en-US" sz="700" baseline="0" dirty="0" smtClean="0"/>
                        <a:t>with activity in Provincial GGAP supported by MPI/ KOICA.</a:t>
                      </a:r>
                    </a:p>
                    <a:p>
                      <a:pPr algn="just"/>
                      <a:endParaRPr lang="en-US" sz="800" dirty="0"/>
                    </a:p>
                  </a:txBody>
                  <a:tcPr marL="68580" marR="68580" marT="34290" marB="34290"/>
                </a:tc>
                <a:tc>
                  <a:txBody>
                    <a:bodyPr/>
                    <a:lstStyle/>
                    <a:p>
                      <a:pPr algn="just"/>
                      <a:r>
                        <a:rPr lang="en-US" sz="800" dirty="0" smtClean="0"/>
                        <a:t>Focus on SOE</a:t>
                      </a:r>
                      <a:r>
                        <a:rPr lang="en-US" sz="800" baseline="0" dirty="0" smtClean="0"/>
                        <a:t> (considered as private bus in VN)</a:t>
                      </a:r>
                      <a:r>
                        <a:rPr lang="en-US" sz="800" dirty="0" smtClean="0"/>
                        <a:t> &amp; SME.</a:t>
                      </a:r>
                    </a:p>
                    <a:p>
                      <a:pPr algn="just"/>
                      <a:r>
                        <a:rPr lang="en-US" sz="800" b="1" dirty="0" err="1" smtClean="0"/>
                        <a:t>VideBridge</a:t>
                      </a:r>
                      <a:r>
                        <a:rPr lang="en-US" sz="800" b="1" dirty="0" smtClean="0"/>
                        <a:t> </a:t>
                      </a:r>
                      <a:r>
                        <a:rPr lang="en-US" sz="800" baseline="0" dirty="0" smtClean="0"/>
                        <a:t>(slide 23-24) </a:t>
                      </a:r>
                    </a:p>
                    <a:p>
                      <a:pPr algn="just"/>
                      <a:r>
                        <a:rPr lang="en-US" sz="800" baseline="0" dirty="0" smtClean="0"/>
                        <a:t>- Commercial banks</a:t>
                      </a:r>
                      <a:endParaRPr lang="en-US" sz="800" dirty="0"/>
                    </a:p>
                  </a:txBody>
                  <a:tcPr marL="68580" marR="68580" marT="34290" marB="34290"/>
                </a:tc>
              </a:tr>
            </a:tbl>
          </a:graphicData>
        </a:graphic>
      </p:graphicFrame>
      <p:graphicFrame>
        <p:nvGraphicFramePr>
          <p:cNvPr id="13" name="Table 12"/>
          <p:cNvGraphicFramePr>
            <a:graphicFrameLocks noGrp="1"/>
          </p:cNvGraphicFramePr>
          <p:nvPr>
            <p:extLst/>
          </p:nvPr>
        </p:nvGraphicFramePr>
        <p:xfrm>
          <a:off x="9525" y="1568313"/>
          <a:ext cx="1276327" cy="2141220"/>
        </p:xfrm>
        <a:graphic>
          <a:graphicData uri="http://schemas.openxmlformats.org/drawingml/2006/table">
            <a:tbl>
              <a:tblPr firstRow="1" bandRow="1">
                <a:tableStyleId>{5940675A-B579-460E-94D1-54222C63F5DA}</a:tableStyleId>
              </a:tblPr>
              <a:tblGrid>
                <a:gridCol w="1276327"/>
              </a:tblGrid>
              <a:tr h="207500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Climate</a:t>
                      </a:r>
                      <a:r>
                        <a:rPr lang="en-US" sz="800" b="1" baseline="0" dirty="0" smtClean="0">
                          <a:solidFill>
                            <a:schemeClr val="tx1"/>
                          </a:solidFill>
                        </a:rPr>
                        <a:t> Finance</a:t>
                      </a:r>
                      <a:r>
                        <a:rPr lang="en-US" sz="800" b="1" dirty="0" smtClean="0">
                          <a:solidFill>
                            <a:schemeClr val="tx1"/>
                          </a:solidFill>
                        </a:rPr>
                        <a:t> Task Force under MPI</a:t>
                      </a:r>
                    </a:p>
                    <a:p>
                      <a:pPr algn="just"/>
                      <a:r>
                        <a:rPr lang="en-US" sz="800" dirty="0" smtClean="0">
                          <a:solidFill>
                            <a:schemeClr val="tx1"/>
                          </a:solidFill>
                        </a:rPr>
                        <a:t>Assist the VN GCF SC in directing and </a:t>
                      </a:r>
                      <a:r>
                        <a:rPr lang="en-US" sz="800" dirty="0" err="1" smtClean="0">
                          <a:solidFill>
                            <a:schemeClr val="tx1"/>
                          </a:solidFill>
                        </a:rPr>
                        <a:t>organising</a:t>
                      </a:r>
                      <a:r>
                        <a:rPr lang="en-US" sz="800" dirty="0" smtClean="0">
                          <a:solidFill>
                            <a:schemeClr val="tx1"/>
                          </a:solidFill>
                        </a:rPr>
                        <a:t> the implementation of the rights and obligations of the Vietnam NDA in implementing the international cooperation activities with GCF and its activities in VN </a:t>
                      </a:r>
                    </a:p>
                    <a:p>
                      <a:pPr algn="just"/>
                      <a:r>
                        <a:rPr lang="en-US" sz="800" dirty="0" smtClean="0">
                          <a:solidFill>
                            <a:schemeClr val="tx1"/>
                          </a:solidFill>
                        </a:rPr>
                        <a:t>coordinating and implementing activities of GCF in VN and</a:t>
                      </a:r>
                      <a:r>
                        <a:rPr lang="en-US" sz="800" baseline="0" dirty="0" smtClean="0">
                          <a:solidFill>
                            <a:schemeClr val="tx1"/>
                          </a:solidFill>
                        </a:rPr>
                        <a:t> </a:t>
                      </a:r>
                      <a:r>
                        <a:rPr lang="en-US" sz="800" dirty="0" smtClean="0">
                          <a:solidFill>
                            <a:schemeClr val="tx1"/>
                          </a:solidFill>
                        </a:rPr>
                        <a:t>other international financial mechanisms about the CC -</a:t>
                      </a:r>
                      <a:r>
                        <a:rPr lang="en-US" sz="800" baseline="0" dirty="0" smtClean="0">
                          <a:solidFill>
                            <a:schemeClr val="tx1"/>
                          </a:solidFill>
                        </a:rPr>
                        <a:t> </a:t>
                      </a:r>
                      <a:r>
                        <a:rPr lang="en-US" sz="800" dirty="0" smtClean="0">
                          <a:solidFill>
                            <a:schemeClr val="tx1"/>
                          </a:solidFill>
                        </a:rPr>
                        <a:t>GG under MPI mandates</a:t>
                      </a:r>
                    </a:p>
                  </a:txBody>
                  <a:tcPr marL="68580" marR="68580" marT="34290" marB="34290"/>
                </a:tc>
              </a:tr>
            </a:tbl>
          </a:graphicData>
        </a:graphic>
      </p:graphicFrame>
      <p:graphicFrame>
        <p:nvGraphicFramePr>
          <p:cNvPr id="14" name="Table 13"/>
          <p:cNvGraphicFramePr>
            <a:graphicFrameLocks noGrp="1"/>
          </p:cNvGraphicFramePr>
          <p:nvPr>
            <p:extLst/>
          </p:nvPr>
        </p:nvGraphicFramePr>
        <p:xfrm>
          <a:off x="1362549" y="1638300"/>
          <a:ext cx="1068708" cy="800100"/>
        </p:xfrm>
        <a:graphic>
          <a:graphicData uri="http://schemas.openxmlformats.org/drawingml/2006/table">
            <a:tbl>
              <a:tblPr firstRow="1" bandRow="1">
                <a:tableStyleId>{616DA210-FB5B-4158-B5E0-FEB733F419BA}</a:tableStyleId>
              </a:tblPr>
              <a:tblGrid>
                <a:gridCol w="575359"/>
                <a:gridCol w="493349"/>
              </a:tblGrid>
              <a:tr h="780233">
                <a:tc>
                  <a:txBody>
                    <a:bodyPr/>
                    <a:lstStyle/>
                    <a:p>
                      <a:pPr algn="just"/>
                      <a:r>
                        <a:rPr lang="en-US" sz="800" b="0" dirty="0" smtClean="0"/>
                        <a:t>Vietnam</a:t>
                      </a:r>
                      <a:r>
                        <a:rPr lang="en-US" sz="800" b="0" baseline="0" dirty="0" smtClean="0"/>
                        <a:t> </a:t>
                      </a:r>
                      <a:r>
                        <a:rPr lang="en-US" sz="800" b="0" baseline="0" dirty="0" err="1" smtClean="0"/>
                        <a:t>Developm-ent</a:t>
                      </a:r>
                      <a:r>
                        <a:rPr lang="en-US" sz="800" b="0" baseline="0" dirty="0" smtClean="0"/>
                        <a:t> Bank (VDB)</a:t>
                      </a:r>
                      <a:endParaRPr lang="en-US" sz="800" b="0" dirty="0"/>
                    </a:p>
                  </a:txBody>
                  <a:tcPr marL="68580" marR="68580" marT="34290" marB="34290"/>
                </a:tc>
                <a:tc>
                  <a:txBody>
                    <a:bodyPr/>
                    <a:lstStyle/>
                    <a:p>
                      <a:pPr algn="just"/>
                      <a:r>
                        <a:rPr lang="en-US" sz="800" b="0" dirty="0" smtClean="0"/>
                        <a:t>Vietnam Green Growth</a:t>
                      </a:r>
                      <a:r>
                        <a:rPr lang="en-US" sz="800" b="0" baseline="0" dirty="0" smtClean="0"/>
                        <a:t> Strategy Facility (</a:t>
                      </a:r>
                      <a:r>
                        <a:rPr lang="en-US" sz="800" b="0" dirty="0" smtClean="0"/>
                        <a:t>VGGSF)</a:t>
                      </a:r>
                      <a:endParaRPr lang="en-US" sz="800" b="0" dirty="0"/>
                    </a:p>
                  </a:txBody>
                  <a:tcPr marL="68580" marR="68580" marT="34290" marB="34290"/>
                </a:tc>
              </a:tr>
            </a:tbl>
          </a:graphicData>
        </a:graphic>
      </p:graphicFrame>
      <p:sp>
        <p:nvSpPr>
          <p:cNvPr id="12" name="TextBox 11"/>
          <p:cNvSpPr txBox="1"/>
          <p:nvPr/>
        </p:nvSpPr>
        <p:spPr>
          <a:xfrm>
            <a:off x="152400" y="-52142"/>
            <a:ext cx="5682006" cy="369332"/>
          </a:xfrm>
          <a:prstGeom prst="rect">
            <a:avLst/>
          </a:prstGeom>
          <a:noFill/>
        </p:spPr>
        <p:txBody>
          <a:bodyPr wrap="square" rtlCol="0">
            <a:spAutoFit/>
          </a:bodyPr>
          <a:lstStyle/>
          <a:p>
            <a:r>
              <a:rPr lang="nl-NL" sz="1800" b="1" i="1" dirty="0" err="1" smtClean="0">
                <a:solidFill>
                  <a:schemeClr val="bg2">
                    <a:lumMod val="50000"/>
                  </a:schemeClr>
                </a:solidFill>
                <a:latin typeface="Georgia" panose="02040502050405020303" pitchFamily="18" charset="0"/>
                <a:cs typeface="Arial" panose="020B0604020202020204" pitchFamily="34" charset="0"/>
              </a:rPr>
              <a:t>Getting</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to</a:t>
            </a:r>
            <a:r>
              <a:rPr lang="nl-NL" sz="1800" b="1" i="1" dirty="0" smtClean="0">
                <a:solidFill>
                  <a:schemeClr val="bg2">
                    <a:lumMod val="50000"/>
                  </a:schemeClr>
                </a:solidFill>
                <a:latin typeface="Georgia" panose="02040502050405020303" pitchFamily="18" charset="0"/>
                <a:cs typeface="Arial" panose="020B0604020202020204" pitchFamily="34" charset="0"/>
              </a:rPr>
              <a:t> a </a:t>
            </a:r>
            <a:r>
              <a:rPr lang="nl-NL" sz="1800" b="1" i="1" dirty="0" err="1" smtClean="0">
                <a:solidFill>
                  <a:schemeClr val="bg2">
                    <a:lumMod val="50000"/>
                  </a:schemeClr>
                </a:solidFill>
                <a:latin typeface="Georgia" panose="02040502050405020303" pitchFamily="18" charset="0"/>
                <a:cs typeface="Arial" panose="020B0604020202020204" pitchFamily="34" charset="0"/>
              </a:rPr>
              <a:t>bankable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proposal</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cxnSp>
        <p:nvCxnSpPr>
          <p:cNvPr id="10" name="Straight Arrow Connector 9"/>
          <p:cNvCxnSpPr/>
          <p:nvPr/>
        </p:nvCxnSpPr>
        <p:spPr>
          <a:xfrm flipH="1">
            <a:off x="768665" y="1136083"/>
            <a:ext cx="1469707" cy="136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38371" y="1133384"/>
            <a:ext cx="1676401" cy="136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38372" y="1147158"/>
            <a:ext cx="0" cy="172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829425" y="1657350"/>
            <a:ext cx="21431" cy="7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981200" y="1485900"/>
            <a:ext cx="0" cy="82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733800" y="1483688"/>
            <a:ext cx="0" cy="82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3427" y="1524894"/>
            <a:ext cx="0" cy="41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763000" y="1545497"/>
            <a:ext cx="0" cy="6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43600" y="1545497"/>
            <a:ext cx="0" cy="72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391400" y="1545497"/>
            <a:ext cx="0" cy="6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8153400" y="1545497"/>
            <a:ext cx="0" cy="72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543800" y="1245655"/>
            <a:ext cx="1447800" cy="57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543800" y="1233616"/>
            <a:ext cx="533400" cy="97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543799" y="1245655"/>
            <a:ext cx="0" cy="127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6400800" y="1245655"/>
            <a:ext cx="1143000" cy="74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522221" y="794999"/>
            <a:ext cx="2161222" cy="81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648200" y="794999"/>
            <a:ext cx="1600200" cy="4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49440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a:t>What kind of actions are needed? </a:t>
            </a:r>
            <a:br>
              <a:rPr lang="nl-NL" sz="2400" dirty="0"/>
            </a:br>
            <a:r>
              <a:rPr lang="nl-NL" sz="2400" dirty="0"/>
              <a:t>Vietnam experience</a:t>
            </a:r>
            <a:endParaRPr lang="en-US" sz="2400" dirty="0"/>
          </a:p>
        </p:txBody>
      </p:sp>
      <p:sp>
        <p:nvSpPr>
          <p:cNvPr id="3" name="Content Placeholder 2"/>
          <p:cNvSpPr>
            <a:spLocks noGrp="1"/>
          </p:cNvSpPr>
          <p:nvPr>
            <p:ph sz="quarter" idx="11"/>
          </p:nvPr>
        </p:nvSpPr>
        <p:spPr>
          <a:xfrm>
            <a:off x="152400" y="1514856"/>
            <a:ext cx="8839200" cy="4085844"/>
          </a:xfrm>
        </p:spPr>
        <p:txBody>
          <a:bodyPr/>
          <a:lstStyle/>
          <a:p>
            <a:pPr marL="0" indent="0" algn="just">
              <a:spcBef>
                <a:spcPts val="525"/>
              </a:spcBef>
              <a:buNone/>
            </a:pPr>
            <a:r>
              <a:rPr lang="en-GB" altLang="en-US" sz="1700" b="1" dirty="0" smtClean="0">
                <a:latin typeface="Cambria" panose="02040503050406030204" pitchFamily="18" charset="0"/>
              </a:rPr>
              <a:t>Challenges</a:t>
            </a:r>
          </a:p>
          <a:p>
            <a:pPr algn="just">
              <a:spcBef>
                <a:spcPts val="525"/>
              </a:spcBef>
              <a:buFont typeface="Arial" panose="020B0604020202020204" pitchFamily="34" charset="0"/>
              <a:buChar char="•"/>
            </a:pPr>
            <a:r>
              <a:rPr lang="en-GB" altLang="en-US" sz="1700" dirty="0" smtClean="0">
                <a:latin typeface="Cambria" panose="02040503050406030204" pitchFamily="18" charset="0"/>
              </a:rPr>
              <a:t>Funds </a:t>
            </a:r>
            <a:r>
              <a:rPr lang="en-GB" altLang="en-US" sz="1700" dirty="0">
                <a:latin typeface="Cambria" panose="02040503050406030204" pitchFamily="18" charset="0"/>
              </a:rPr>
              <a:t>mobilisation </a:t>
            </a:r>
          </a:p>
          <a:p>
            <a:pPr algn="just">
              <a:spcBef>
                <a:spcPts val="525"/>
              </a:spcBef>
              <a:buFont typeface="Arial" panose="020B0604020202020204" pitchFamily="34" charset="0"/>
              <a:buChar char="•"/>
            </a:pPr>
            <a:r>
              <a:rPr lang="en-GB" altLang="en-US" sz="1700" dirty="0">
                <a:latin typeface="Cambria" panose="02040503050406030204" pitchFamily="18" charset="0"/>
              </a:rPr>
              <a:t>Funding and Disbursement Management</a:t>
            </a:r>
          </a:p>
          <a:p>
            <a:pPr algn="just">
              <a:spcBef>
                <a:spcPts val="525"/>
              </a:spcBef>
              <a:buFont typeface="Arial" panose="020B0604020202020204" pitchFamily="34" charset="0"/>
              <a:buChar char="•"/>
            </a:pPr>
            <a:r>
              <a:rPr lang="en-GB" altLang="en-US" sz="1700" dirty="0">
                <a:latin typeface="Cambria" panose="02040503050406030204" pitchFamily="18" charset="0"/>
              </a:rPr>
              <a:t>Monitoring and Reporting</a:t>
            </a:r>
          </a:p>
          <a:p>
            <a:pPr algn="just">
              <a:spcBef>
                <a:spcPts val="525"/>
              </a:spcBef>
              <a:buFont typeface="Arial" panose="020B0604020202020204" pitchFamily="34" charset="0"/>
              <a:buChar char="•"/>
            </a:pPr>
            <a:r>
              <a:rPr lang="en-GB" altLang="en-US" sz="1700" dirty="0">
                <a:solidFill>
                  <a:srgbClr val="C00000"/>
                </a:solidFill>
                <a:latin typeface="Cambria" panose="02040503050406030204" pitchFamily="18" charset="0"/>
              </a:rPr>
              <a:t>Transparent, valid, simple and effective </a:t>
            </a:r>
            <a:r>
              <a:rPr lang="en-GB" altLang="en-US" sz="1700" dirty="0">
                <a:latin typeface="Cambria" panose="02040503050406030204" pitchFamily="18" charset="0"/>
              </a:rPr>
              <a:t>procedures</a:t>
            </a:r>
          </a:p>
          <a:p>
            <a:pPr algn="just">
              <a:spcBef>
                <a:spcPts val="525"/>
              </a:spcBef>
              <a:buFont typeface="Arial" panose="020B0604020202020204" pitchFamily="34" charset="0"/>
              <a:buChar char="•"/>
            </a:pPr>
            <a:r>
              <a:rPr lang="en-GB" altLang="en-US" sz="1700" dirty="0">
                <a:solidFill>
                  <a:srgbClr val="C00000"/>
                </a:solidFill>
                <a:latin typeface="Cambria" panose="02040503050406030204" pitchFamily="18" charset="0"/>
              </a:rPr>
              <a:t>Promoting participation from private sector (which currently has limited capacity, awareness) </a:t>
            </a:r>
            <a:endParaRPr lang="en-GB" altLang="en-US" sz="1700" dirty="0">
              <a:latin typeface="Cambria" panose="02040503050406030204" pitchFamily="18" charset="0"/>
            </a:endParaRPr>
          </a:p>
          <a:p>
            <a:pPr algn="just">
              <a:spcBef>
                <a:spcPts val="525"/>
              </a:spcBef>
              <a:buFont typeface="Arial" panose="020B0604020202020204" pitchFamily="34" charset="0"/>
              <a:buChar char="•"/>
            </a:pPr>
            <a:r>
              <a:rPr lang="en-US" altLang="en-US" sz="1700" dirty="0">
                <a:latin typeface="Cambria" panose="02040503050406030204" pitchFamily="18" charset="0"/>
              </a:rPr>
              <a:t>A transitional phase is normally experienced before being officially implemented</a:t>
            </a:r>
            <a:r>
              <a:rPr lang="en-US" altLang="en-US" sz="1700" dirty="0" smtClean="0">
                <a:latin typeface="Cambria" panose="02040503050406030204" pitchFamily="18" charset="0"/>
              </a:rPr>
              <a:t>.</a:t>
            </a:r>
          </a:p>
          <a:p>
            <a:pPr algn="just">
              <a:spcBef>
                <a:spcPts val="525"/>
              </a:spcBef>
              <a:buFont typeface="Arial" panose="020B0604020202020204" pitchFamily="34" charset="0"/>
              <a:buChar char="•"/>
            </a:pPr>
            <a:r>
              <a:rPr lang="en-US" altLang="en-US" sz="1700" dirty="0" smtClean="0">
                <a:latin typeface="Cambria" panose="02040503050406030204" pitchFamily="18" charset="0"/>
              </a:rPr>
              <a:t>Specific challenge to </a:t>
            </a:r>
            <a:r>
              <a:rPr lang="en-US" altLang="en-US" sz="1700" dirty="0" err="1" smtClean="0">
                <a:latin typeface="Cambria" panose="02040503050406030204" pitchFamily="18" charset="0"/>
              </a:rPr>
              <a:t>convice</a:t>
            </a:r>
            <a:r>
              <a:rPr lang="en-US" altLang="en-US" sz="1700" dirty="0" smtClean="0">
                <a:latin typeface="Cambria" panose="02040503050406030204" pitchFamily="18" charset="0"/>
              </a:rPr>
              <a:t> private sector (especially business enterprise): </a:t>
            </a:r>
            <a:r>
              <a:rPr lang="en-US" altLang="en-US" sz="1700" dirty="0">
                <a:latin typeface="Cambria" panose="02040503050406030204" pitchFamily="18" charset="0"/>
              </a:rPr>
              <a:t>many procedures/unwieldy mechanism </a:t>
            </a:r>
            <a:r>
              <a:rPr lang="en-US" altLang="en-US" sz="1700" dirty="0" smtClean="0">
                <a:latin typeface="Cambria" panose="02040503050406030204" pitchFamily="18" charset="0"/>
              </a:rPr>
              <a:t>+ long time to wait for decision of investment; possibility of not being chosen for investment; while business enterprise (to attract GCF, this should be top medium-sized enterprise in VN) always looks for quick process, also has the ability to borrow from other funding despite of higher interest.</a:t>
            </a:r>
            <a:endParaRPr lang="en-US" altLang="en-US" sz="1700" dirty="0">
              <a:latin typeface="Cambria" panose="02040503050406030204" pitchFamily="18" charset="0"/>
            </a:endParaRPr>
          </a:p>
        </p:txBody>
      </p:sp>
      <p:sp>
        <p:nvSpPr>
          <p:cNvPr id="9" name="TextBox 8"/>
          <p:cNvSpPr txBox="1"/>
          <p:nvPr/>
        </p:nvSpPr>
        <p:spPr>
          <a:xfrm>
            <a:off x="970068" y="-27466"/>
            <a:ext cx="5410200" cy="369332"/>
          </a:xfrm>
          <a:prstGeom prst="rect">
            <a:avLst/>
          </a:prstGeom>
          <a:noFill/>
        </p:spPr>
        <p:txBody>
          <a:bodyPr wrap="square" rtlCol="0">
            <a:spAutoFit/>
          </a:bodyPr>
          <a:lstStyle/>
          <a:p>
            <a:r>
              <a:rPr lang="nl-NL" sz="1800" b="1" i="1" dirty="0" err="1" smtClean="0">
                <a:solidFill>
                  <a:schemeClr val="bg2">
                    <a:lumMod val="50000"/>
                  </a:schemeClr>
                </a:solidFill>
                <a:latin typeface="Georgia" panose="02040502050405020303" pitchFamily="18" charset="0"/>
                <a:cs typeface="Arial" panose="020B0604020202020204" pitchFamily="34" charset="0"/>
              </a:rPr>
              <a:t>Getting</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to</a:t>
            </a:r>
            <a:r>
              <a:rPr lang="nl-NL" sz="1800" b="1" i="1" dirty="0" smtClean="0">
                <a:solidFill>
                  <a:schemeClr val="bg2">
                    <a:lumMod val="50000"/>
                  </a:schemeClr>
                </a:solidFill>
                <a:latin typeface="Georgia" panose="02040502050405020303" pitchFamily="18" charset="0"/>
                <a:cs typeface="Arial" panose="020B0604020202020204" pitchFamily="34" charset="0"/>
              </a:rPr>
              <a:t> a </a:t>
            </a:r>
            <a:r>
              <a:rPr lang="nl-NL" sz="1800" b="1" i="1" dirty="0" err="1" smtClean="0">
                <a:solidFill>
                  <a:schemeClr val="bg2">
                    <a:lumMod val="50000"/>
                  </a:schemeClr>
                </a:solidFill>
                <a:latin typeface="Georgia" panose="02040502050405020303" pitchFamily="18" charset="0"/>
                <a:cs typeface="Arial" panose="020B0604020202020204" pitchFamily="34" charset="0"/>
              </a:rPr>
              <a:t>bankable</a:t>
            </a:r>
            <a:r>
              <a:rPr lang="nl-NL" sz="1800" b="1" i="1" dirty="0" smtClean="0">
                <a:solidFill>
                  <a:schemeClr val="bg2">
                    <a:lumMod val="50000"/>
                  </a:schemeClr>
                </a:solidFill>
                <a:latin typeface="Georgia" panose="02040502050405020303" pitchFamily="18" charset="0"/>
                <a:cs typeface="Arial" panose="020B0604020202020204" pitchFamily="34" charset="0"/>
              </a:rPr>
              <a:t> </a:t>
            </a:r>
            <a:r>
              <a:rPr lang="nl-NL" sz="1800" b="1" i="1" dirty="0" err="1" smtClean="0">
                <a:solidFill>
                  <a:schemeClr val="bg2">
                    <a:lumMod val="50000"/>
                  </a:schemeClr>
                </a:solidFill>
                <a:latin typeface="Georgia" panose="02040502050405020303" pitchFamily="18" charset="0"/>
                <a:cs typeface="Arial" panose="020B0604020202020204" pitchFamily="34" charset="0"/>
              </a:rPr>
              <a:t>proposal</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 xmlns:p14="http://schemas.microsoft.com/office/powerpoint/2010/main" val="2050073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Closing discussion</a:t>
            </a:r>
            <a:endParaRPr lang="en-US" dirty="0"/>
          </a:p>
        </p:txBody>
      </p:sp>
      <p:sp>
        <p:nvSpPr>
          <p:cNvPr id="3" name="Title 1"/>
          <p:cNvSpPr txBox="1">
            <a:spLocks/>
          </p:cNvSpPr>
          <p:nvPr/>
        </p:nvSpPr>
        <p:spPr>
          <a:xfrm>
            <a:off x="1487253" y="2367372"/>
            <a:ext cx="2932348" cy="490128"/>
          </a:xfrm>
          <a:prstGeom prst="rect">
            <a:avLst/>
          </a:prstGeom>
        </p:spPr>
        <p:txBody>
          <a:bodyPr vert="horz" lIns="0" tIns="0" rIns="0" bIns="0" rtlCol="0" anchor="b" anchorCtr="0">
            <a:noAutofit/>
          </a:bodyPr>
          <a:lstStyle>
            <a:lvl1pPr algn="l" defTabSz="856708" rtl="0" eaLnBrk="1" latinLnBrk="0" hangingPunct="1">
              <a:lnSpc>
                <a:spcPts val="3900"/>
              </a:lnSpc>
              <a:spcBef>
                <a:spcPct val="0"/>
              </a:spcBef>
              <a:buNone/>
              <a:defRPr sz="3200" kern="1200">
                <a:solidFill>
                  <a:schemeClr val="tx1"/>
                </a:solidFill>
                <a:latin typeface="Georgia" pitchFamily="18" charset="0"/>
                <a:ea typeface="+mj-ea"/>
                <a:cs typeface="+mj-cs"/>
              </a:defRPr>
            </a:lvl1pPr>
          </a:lstStyle>
          <a:p>
            <a:r>
              <a:rPr lang="en-US" sz="2000" dirty="0" smtClean="0"/>
              <a:t>Donald Pols, ECN</a:t>
            </a:r>
            <a:endParaRPr lang="en-US" sz="2000" dirty="0"/>
          </a:p>
        </p:txBody>
      </p:sp>
    </p:spTree>
    <p:extLst>
      <p:ext uri="{BB962C8B-B14F-4D97-AF65-F5344CB8AC3E}">
        <p14:creationId xmlns="" xmlns:p14="http://schemas.microsoft.com/office/powerpoint/2010/main" val="239286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smtClean="0"/>
              <a:t>Plenary discussion</a:t>
            </a:r>
            <a:endParaRPr lang="en-US" sz="2400" dirty="0"/>
          </a:p>
        </p:txBody>
      </p:sp>
      <p:sp>
        <p:nvSpPr>
          <p:cNvPr id="3" name="Content Placeholder 2"/>
          <p:cNvSpPr>
            <a:spLocks noGrp="1"/>
          </p:cNvSpPr>
          <p:nvPr>
            <p:ph sz="quarter" idx="11"/>
          </p:nvPr>
        </p:nvSpPr>
        <p:spPr/>
        <p:txBody>
          <a:bodyPr/>
          <a:lstStyle/>
          <a:p>
            <a:r>
              <a:rPr lang="en-US" dirty="0" smtClean="0"/>
              <a:t>What are your experiences in developing a proposal?</a:t>
            </a:r>
          </a:p>
          <a:p>
            <a:r>
              <a:rPr lang="en-US" dirty="0" smtClean="0"/>
              <a:t>What are the most important activities?</a:t>
            </a:r>
          </a:p>
          <a:p>
            <a:r>
              <a:rPr lang="en-US" dirty="0" smtClean="0"/>
              <a:t>What are the biggest bottlenecks?</a:t>
            </a:r>
          </a:p>
          <a:p>
            <a:r>
              <a:rPr lang="en-US" dirty="0" smtClean="0"/>
              <a:t>What are good practices that you can shared with colleagues?</a:t>
            </a:r>
          </a:p>
          <a:p>
            <a:r>
              <a:rPr lang="en-US" dirty="0" smtClean="0"/>
              <a:t>Where do you think private sector could come in?</a:t>
            </a:r>
          </a:p>
          <a:p>
            <a:r>
              <a:rPr lang="en-US" dirty="0" smtClean="0"/>
              <a:t>What kind of support would be most useful?</a:t>
            </a:r>
          </a:p>
          <a:p>
            <a:endParaRPr lang="en-US" dirty="0" smtClean="0"/>
          </a:p>
          <a:p>
            <a:endParaRPr lang="en-US" dirty="0" smtClean="0"/>
          </a:p>
          <a:p>
            <a:endParaRPr lang="en-US" dirty="0" smtClean="0"/>
          </a:p>
        </p:txBody>
      </p:sp>
      <p:sp>
        <p:nvSpPr>
          <p:cNvPr id="6" name="TextBox 5"/>
          <p:cNvSpPr txBox="1"/>
          <p:nvPr/>
        </p:nvSpPr>
        <p:spPr>
          <a:xfrm>
            <a:off x="914400" y="36036"/>
            <a:ext cx="5410200" cy="369332"/>
          </a:xfrm>
          <a:prstGeom prst="rect">
            <a:avLst/>
          </a:prstGeom>
          <a:noFill/>
        </p:spPr>
        <p:txBody>
          <a:bodyPr wrap="square" rtlCol="0">
            <a:spAutoFit/>
          </a:bodyPr>
          <a:lstStyle/>
          <a:p>
            <a:r>
              <a:rPr lang="nl-NL" sz="1800" b="1" i="1" dirty="0" err="1" smtClean="0">
                <a:solidFill>
                  <a:schemeClr val="bg2">
                    <a:lumMod val="50000"/>
                  </a:schemeClr>
                </a:solidFill>
                <a:latin typeface="Georgia" panose="02040502050405020303" pitchFamily="18" charset="0"/>
                <a:cs typeface="Arial" panose="020B0604020202020204" pitchFamily="34" charset="0"/>
              </a:rPr>
              <a:t>Exercise</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spTree>
    <p:extLst>
      <p:ext uri="{BB962C8B-B14F-4D97-AF65-F5344CB8AC3E}">
        <p14:creationId xmlns="" xmlns:p14="http://schemas.microsoft.com/office/powerpoint/2010/main" val="1363269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69" y="157200"/>
            <a:ext cx="6500760" cy="989655"/>
          </a:xfrm>
        </p:spPr>
        <p:txBody>
          <a:bodyPr/>
          <a:lstStyle/>
          <a:p>
            <a:r>
              <a:rPr lang="nl-NL" sz="2400" dirty="0" smtClean="0"/>
              <a:t>Support for your efforts to mobilize private investment, and accessing the GCF</a:t>
            </a:r>
            <a:endParaRPr lang="en-US" sz="2400" dirty="0"/>
          </a:p>
        </p:txBody>
      </p:sp>
      <p:sp>
        <p:nvSpPr>
          <p:cNvPr id="3" name="Content Placeholder 2"/>
          <p:cNvSpPr>
            <a:spLocks noGrp="1"/>
          </p:cNvSpPr>
          <p:nvPr>
            <p:ph sz="quarter" idx="11"/>
          </p:nvPr>
        </p:nvSpPr>
        <p:spPr/>
        <p:txBody>
          <a:bodyPr/>
          <a:lstStyle/>
          <a:p>
            <a:r>
              <a:rPr lang="en-US" dirty="0" smtClean="0"/>
              <a:t>Existing GCF readiness support:</a:t>
            </a:r>
          </a:p>
          <a:p>
            <a:pPr lvl="1"/>
            <a:r>
              <a:rPr lang="en-US" dirty="0" smtClean="0">
                <a:solidFill>
                  <a:schemeClr val="accent1"/>
                </a:solidFill>
              </a:rPr>
              <a:t>Strengthening NDA and focal point</a:t>
            </a:r>
          </a:p>
          <a:p>
            <a:pPr lvl="1"/>
            <a:r>
              <a:rPr lang="en-US" dirty="0" smtClean="0">
                <a:solidFill>
                  <a:schemeClr val="accent1"/>
                </a:solidFill>
              </a:rPr>
              <a:t>Strategic framework (country </a:t>
            </a:r>
            <a:r>
              <a:rPr lang="en-US" dirty="0" err="1" smtClean="0">
                <a:solidFill>
                  <a:schemeClr val="accent1"/>
                </a:solidFill>
              </a:rPr>
              <a:t>programme</a:t>
            </a:r>
            <a:r>
              <a:rPr lang="en-US" dirty="0" smtClean="0">
                <a:solidFill>
                  <a:schemeClr val="accent1"/>
                </a:solidFill>
              </a:rPr>
              <a:t> for engagement, and strategic investment priorities)</a:t>
            </a:r>
          </a:p>
          <a:p>
            <a:pPr lvl="1"/>
            <a:r>
              <a:rPr lang="en-US" dirty="0" smtClean="0">
                <a:solidFill>
                  <a:schemeClr val="accent1"/>
                </a:solidFill>
              </a:rPr>
              <a:t>Accreditation of implementing entities</a:t>
            </a:r>
          </a:p>
          <a:p>
            <a:pPr lvl="1"/>
            <a:r>
              <a:rPr lang="en-US" dirty="0" smtClean="0">
                <a:solidFill>
                  <a:schemeClr val="accent1"/>
                </a:solidFill>
              </a:rPr>
              <a:t>Pipeline development</a:t>
            </a:r>
          </a:p>
          <a:p>
            <a:pPr lvl="1"/>
            <a:r>
              <a:rPr lang="en-US" dirty="0" smtClean="0">
                <a:solidFill>
                  <a:schemeClr val="accent1"/>
                </a:solidFill>
              </a:rPr>
              <a:t>Information and experience sharing</a:t>
            </a:r>
          </a:p>
          <a:p>
            <a:r>
              <a:rPr lang="en-US" dirty="0" smtClean="0"/>
              <a:t>LEDS-GP FWG is considering to develop:</a:t>
            </a:r>
          </a:p>
          <a:p>
            <a:pPr lvl="1"/>
            <a:r>
              <a:rPr lang="en-US" dirty="0" smtClean="0">
                <a:solidFill>
                  <a:schemeClr val="tx1"/>
                </a:solidFill>
              </a:rPr>
              <a:t>Knowledge products (guides, meta-guides [i.e. overview of available guides])</a:t>
            </a:r>
          </a:p>
          <a:p>
            <a:pPr lvl="1"/>
            <a:r>
              <a:rPr lang="en-US" dirty="0" smtClean="0">
                <a:solidFill>
                  <a:schemeClr val="tx1"/>
                </a:solidFill>
              </a:rPr>
              <a:t>Ad-hoc small-scale technical assistance across different activities needed to prepare a proposal (already available)</a:t>
            </a:r>
          </a:p>
          <a:p>
            <a:pPr lvl="1"/>
            <a:r>
              <a:rPr lang="en-US" dirty="0" smtClean="0">
                <a:solidFill>
                  <a:schemeClr val="tx1"/>
                </a:solidFill>
              </a:rPr>
              <a:t>Matchmaking with accredited entities, GCF, NDAs</a:t>
            </a:r>
          </a:p>
          <a:p>
            <a:pPr lvl="1"/>
            <a:r>
              <a:rPr lang="en-US" dirty="0" smtClean="0">
                <a:solidFill>
                  <a:schemeClr val="tx1"/>
                </a:solidFill>
              </a:rPr>
              <a:t>Support to look for funding for readiness and proposal development</a:t>
            </a:r>
          </a:p>
          <a:p>
            <a:pPr marL="0" indent="0">
              <a:buNone/>
            </a:pPr>
            <a:endParaRPr lang="en-US" dirty="0"/>
          </a:p>
        </p:txBody>
      </p:sp>
    </p:spTree>
    <p:extLst>
      <p:ext uri="{BB962C8B-B14F-4D97-AF65-F5344CB8AC3E}">
        <p14:creationId xmlns="" xmlns:p14="http://schemas.microsoft.com/office/powerpoint/2010/main" val="4044243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952" y="190500"/>
            <a:ext cx="5464929" cy="990600"/>
          </a:xfrm>
        </p:spPr>
        <p:txBody>
          <a:bodyPr/>
          <a:lstStyle/>
          <a:p>
            <a:r>
              <a:rPr lang="en-US" dirty="0" smtClean="0"/>
              <a:t>Thank you for your attention</a:t>
            </a:r>
            <a:endParaRPr lang="en-US" dirty="0"/>
          </a:p>
        </p:txBody>
      </p:sp>
      <p:sp>
        <p:nvSpPr>
          <p:cNvPr id="3" name="Title 1"/>
          <p:cNvSpPr txBox="1">
            <a:spLocks/>
          </p:cNvSpPr>
          <p:nvPr/>
        </p:nvSpPr>
        <p:spPr>
          <a:xfrm>
            <a:off x="1499951" y="1388208"/>
            <a:ext cx="5464929" cy="1265667"/>
          </a:xfrm>
          <a:prstGeom prst="rect">
            <a:avLst/>
          </a:prstGeom>
        </p:spPr>
        <p:txBody>
          <a:bodyPr vert="horz" lIns="0" tIns="0" rIns="0" bIns="0" rtlCol="0" anchor="b" anchorCtr="0">
            <a:noAutofit/>
          </a:bodyPr>
          <a:lstStyle>
            <a:lvl1pPr algn="l" defTabSz="856708" rtl="0" eaLnBrk="1" latinLnBrk="0" hangingPunct="1">
              <a:lnSpc>
                <a:spcPts val="3900"/>
              </a:lnSpc>
              <a:spcBef>
                <a:spcPct val="0"/>
              </a:spcBef>
              <a:buNone/>
              <a:defRPr sz="3200" kern="1200">
                <a:solidFill>
                  <a:schemeClr val="tx1"/>
                </a:solidFill>
                <a:latin typeface="Georgia" pitchFamily="18" charset="0"/>
                <a:ea typeface="+mj-ea"/>
                <a:cs typeface="+mj-cs"/>
              </a:defRPr>
            </a:lvl1pPr>
          </a:lstStyle>
          <a:p>
            <a:pPr algn="just">
              <a:lnSpc>
                <a:spcPct val="100000"/>
              </a:lnSpc>
            </a:pPr>
            <a:r>
              <a:rPr lang="en-US" sz="1800" dirty="0" smtClean="0"/>
              <a:t>James </a:t>
            </a:r>
            <a:r>
              <a:rPr lang="en-US" sz="1800" dirty="0" err="1" smtClean="0"/>
              <a:t>Falzon</a:t>
            </a:r>
            <a:r>
              <a:rPr lang="en-US" sz="1800" dirty="0" smtClean="0"/>
              <a:t> (</a:t>
            </a:r>
            <a:r>
              <a:rPr lang="en-US" sz="1800" dirty="0" smtClean="0">
                <a:hlinkClick r:id="rId2"/>
              </a:rPr>
              <a:t>falzon@ecn.nl</a:t>
            </a:r>
            <a:r>
              <a:rPr lang="en-US" sz="1800" dirty="0" smtClean="0"/>
              <a:t>)</a:t>
            </a:r>
          </a:p>
          <a:p>
            <a:pPr algn="just"/>
            <a:r>
              <a:rPr lang="en-US" sz="1800" dirty="0" smtClean="0"/>
              <a:t>Donald Pols (</a:t>
            </a:r>
            <a:r>
              <a:rPr lang="en-US" sz="1800" dirty="0" smtClean="0">
                <a:hlinkClick r:id="rId3"/>
              </a:rPr>
              <a:t>pols@ecn.nl</a:t>
            </a:r>
            <a:r>
              <a:rPr lang="en-US" sz="1800" dirty="0" smtClean="0"/>
              <a:t>) </a:t>
            </a:r>
          </a:p>
          <a:p>
            <a:pPr algn="just"/>
            <a:r>
              <a:rPr lang="en-US" sz="1800" dirty="0" smtClean="0"/>
              <a:t>Carmen </a:t>
            </a:r>
            <a:r>
              <a:rPr lang="en-US" sz="1800" dirty="0" err="1" smtClean="0"/>
              <a:t>Arguello</a:t>
            </a:r>
            <a:r>
              <a:rPr lang="en-US" sz="1800" dirty="0" smtClean="0"/>
              <a:t> </a:t>
            </a:r>
            <a:r>
              <a:rPr lang="en-US" sz="1800" dirty="0"/>
              <a:t>(</a:t>
            </a:r>
            <a:r>
              <a:rPr lang="en-US" sz="1800" dirty="0" smtClean="0">
                <a:hlinkClick r:id="rId4"/>
              </a:rPr>
              <a:t>carguello@gcfund.org</a:t>
            </a:r>
            <a:r>
              <a:rPr lang="en-US" sz="1800" dirty="0" smtClean="0"/>
              <a:t>)</a:t>
            </a:r>
            <a:endParaRPr lang="en-US" sz="1800" dirty="0"/>
          </a:p>
        </p:txBody>
      </p:sp>
      <p:pic>
        <p:nvPicPr>
          <p:cNvPr id="4" name="Picture 3"/>
          <p:cNvPicPr>
            <a:picLocks noChangeAspect="1"/>
          </p:cNvPicPr>
          <p:nvPr/>
        </p:nvPicPr>
        <p:blipFill rotWithShape="1">
          <a:blip r:embed="rId5"/>
          <a:srcRect r="6020"/>
          <a:stretch/>
        </p:blipFill>
        <p:spPr>
          <a:xfrm>
            <a:off x="4572000" y="1504821"/>
            <a:ext cx="1516069" cy="516220"/>
          </a:xfrm>
          <a:prstGeom prst="rect">
            <a:avLst/>
          </a:prstGeom>
        </p:spPr>
      </p:pic>
      <p:pic>
        <p:nvPicPr>
          <p:cNvPr id="5" name="Picture 2" descr="http://news.gcfund.org/images/gcf_logo.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770375" y="2066251"/>
            <a:ext cx="846751" cy="5882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0458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Introduction</a:t>
            </a:r>
            <a:r>
              <a:rPr lang="nl-NL" dirty="0" smtClean="0"/>
              <a:t> </a:t>
            </a:r>
            <a:r>
              <a:rPr lang="nl-NL" dirty="0" err="1" smtClean="0"/>
              <a:t>to</a:t>
            </a:r>
            <a:r>
              <a:rPr lang="nl-NL" dirty="0" smtClean="0"/>
              <a:t> </a:t>
            </a:r>
            <a:r>
              <a:rPr lang="nl-NL" dirty="0" err="1" smtClean="0"/>
              <a:t>the</a:t>
            </a:r>
            <a:r>
              <a:rPr lang="nl-NL" dirty="0" smtClean="0"/>
              <a:t> training </a:t>
            </a:r>
            <a:r>
              <a:rPr lang="nl-NL" dirty="0" err="1" smtClean="0"/>
              <a:t>session</a:t>
            </a:r>
            <a:endParaRPr lang="en-US" dirty="0"/>
          </a:p>
        </p:txBody>
      </p:sp>
      <p:sp>
        <p:nvSpPr>
          <p:cNvPr id="3" name="Content Placeholder 2"/>
          <p:cNvSpPr>
            <a:spLocks noGrp="1"/>
          </p:cNvSpPr>
          <p:nvPr>
            <p:ph sz="quarter" idx="11"/>
          </p:nvPr>
        </p:nvSpPr>
        <p:spPr/>
        <p:txBody>
          <a:bodyPr/>
          <a:lstStyle/>
          <a:p>
            <a:r>
              <a:rPr lang="nl-NL" dirty="0"/>
              <a:t>Target </a:t>
            </a:r>
            <a:r>
              <a:rPr lang="nl-NL" dirty="0" err="1"/>
              <a:t>audience</a:t>
            </a:r>
            <a:endParaRPr lang="nl-NL" dirty="0"/>
          </a:p>
          <a:p>
            <a:pPr lvl="1"/>
            <a:r>
              <a:rPr lang="nl-NL" dirty="0"/>
              <a:t>LEDS generalist </a:t>
            </a:r>
            <a:r>
              <a:rPr lang="nl-NL" dirty="0" err="1"/>
              <a:t>that</a:t>
            </a:r>
            <a:r>
              <a:rPr lang="nl-NL" dirty="0"/>
              <a:t> </a:t>
            </a:r>
            <a:r>
              <a:rPr lang="nl-NL" dirty="0" err="1"/>
              <a:t>needs</a:t>
            </a:r>
            <a:r>
              <a:rPr lang="nl-NL" dirty="0"/>
              <a:t> </a:t>
            </a:r>
            <a:r>
              <a:rPr lang="nl-NL" dirty="0" err="1"/>
              <a:t>to</a:t>
            </a:r>
            <a:r>
              <a:rPr lang="nl-NL" dirty="0"/>
              <a:t> </a:t>
            </a:r>
            <a:r>
              <a:rPr lang="nl-NL" dirty="0" err="1"/>
              <a:t>interact</a:t>
            </a:r>
            <a:r>
              <a:rPr lang="nl-NL" dirty="0"/>
              <a:t> </a:t>
            </a:r>
            <a:r>
              <a:rPr lang="nl-NL" dirty="0" err="1"/>
              <a:t>with</a:t>
            </a:r>
            <a:r>
              <a:rPr lang="nl-NL" dirty="0"/>
              <a:t> </a:t>
            </a:r>
            <a:r>
              <a:rPr lang="nl-NL" dirty="0" err="1"/>
              <a:t>finance</a:t>
            </a:r>
            <a:r>
              <a:rPr lang="nl-NL" dirty="0"/>
              <a:t> experts </a:t>
            </a:r>
            <a:r>
              <a:rPr lang="nl-NL" dirty="0" err="1"/>
              <a:t>and</a:t>
            </a:r>
            <a:r>
              <a:rPr lang="nl-NL" dirty="0"/>
              <a:t> </a:t>
            </a:r>
            <a:r>
              <a:rPr lang="nl-NL" dirty="0" err="1"/>
              <a:t>facilitate</a:t>
            </a:r>
            <a:r>
              <a:rPr lang="nl-NL" dirty="0"/>
              <a:t> </a:t>
            </a:r>
            <a:r>
              <a:rPr lang="nl-NL" dirty="0" err="1"/>
              <a:t>proposal</a:t>
            </a:r>
            <a:r>
              <a:rPr lang="nl-NL" dirty="0"/>
              <a:t> development</a:t>
            </a:r>
            <a:endParaRPr lang="en-US" dirty="0"/>
          </a:p>
          <a:p>
            <a:r>
              <a:rPr lang="en-US" dirty="0"/>
              <a:t>At the end of this </a:t>
            </a:r>
            <a:r>
              <a:rPr lang="en-US" dirty="0" smtClean="0"/>
              <a:t>training participants will be able to</a:t>
            </a:r>
          </a:p>
          <a:p>
            <a:pPr lvl="1"/>
            <a:r>
              <a:rPr lang="en-US" dirty="0" smtClean="0"/>
              <a:t>Identify, at a high level, the potential role the private sector can play in low-carbon infrastructure and why</a:t>
            </a:r>
          </a:p>
          <a:p>
            <a:pPr lvl="1"/>
            <a:r>
              <a:rPr lang="en-US" dirty="0" err="1" smtClean="0"/>
              <a:t>Analyse</a:t>
            </a:r>
            <a:r>
              <a:rPr lang="en-US" dirty="0" smtClean="0"/>
              <a:t> what kind of instruments are best suited to support private sector investment in such infrastructure</a:t>
            </a:r>
          </a:p>
          <a:p>
            <a:pPr lvl="1"/>
            <a:r>
              <a:rPr lang="en-US" dirty="0" smtClean="0"/>
              <a:t>What is needed to develop a proposal for the Green Climate Fund</a:t>
            </a:r>
          </a:p>
          <a:p>
            <a:r>
              <a:rPr lang="en-US" dirty="0" smtClean="0"/>
              <a:t>Presenters</a:t>
            </a:r>
            <a:endParaRPr lang="en-US" dirty="0"/>
          </a:p>
          <a:p>
            <a:pPr lvl="1"/>
            <a:r>
              <a:rPr lang="en-US" dirty="0"/>
              <a:t>Donald Pols, </a:t>
            </a:r>
            <a:r>
              <a:rPr lang="en-US" dirty="0" smtClean="0"/>
              <a:t>ECN</a:t>
            </a:r>
          </a:p>
          <a:p>
            <a:pPr lvl="1"/>
            <a:r>
              <a:rPr lang="en-US" dirty="0" smtClean="0"/>
              <a:t>James </a:t>
            </a:r>
            <a:r>
              <a:rPr lang="en-US" dirty="0"/>
              <a:t>Falzon, </a:t>
            </a:r>
            <a:r>
              <a:rPr lang="en-US" dirty="0" smtClean="0"/>
              <a:t>ECN</a:t>
            </a:r>
          </a:p>
          <a:p>
            <a:pPr lvl="1"/>
            <a:r>
              <a:rPr lang="en-US" dirty="0" smtClean="0"/>
              <a:t>Carmen </a:t>
            </a:r>
            <a:r>
              <a:rPr lang="en-US" dirty="0" err="1" smtClean="0"/>
              <a:t>Arguello</a:t>
            </a:r>
            <a:r>
              <a:rPr lang="en-US" dirty="0" smtClean="0"/>
              <a:t>, Green Climate Fund</a:t>
            </a:r>
          </a:p>
          <a:p>
            <a:pPr lvl="1"/>
            <a:r>
              <a:rPr lang="en-US" dirty="0" err="1" smtClean="0"/>
              <a:t>Dieu</a:t>
            </a:r>
            <a:r>
              <a:rPr lang="en-US" dirty="0" smtClean="0"/>
              <a:t> Trinh, Ministry of Planning and Investment, Vietnam</a:t>
            </a:r>
            <a:endParaRPr lang="en-US" dirty="0"/>
          </a:p>
          <a:p>
            <a:endParaRPr lang="en-US" dirty="0"/>
          </a:p>
        </p:txBody>
      </p:sp>
    </p:spTree>
    <p:extLst>
      <p:ext uri="{BB962C8B-B14F-4D97-AF65-F5344CB8AC3E}">
        <p14:creationId xmlns="" xmlns:p14="http://schemas.microsoft.com/office/powerpoint/2010/main" val="426326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 The private sector and low-emission infrastructure: What, why, how? </a:t>
            </a:r>
            <a:br>
              <a:rPr lang="en-US" dirty="0" smtClean="0"/>
            </a:br>
            <a:r>
              <a:rPr lang="en-US" dirty="0" smtClean="0"/>
              <a:t>Theoretical perspective</a:t>
            </a:r>
            <a:endParaRPr lang="en-US" dirty="0"/>
          </a:p>
        </p:txBody>
      </p:sp>
      <p:sp>
        <p:nvSpPr>
          <p:cNvPr id="3" name="Title 1"/>
          <p:cNvSpPr txBox="1">
            <a:spLocks/>
          </p:cNvSpPr>
          <p:nvPr/>
        </p:nvSpPr>
        <p:spPr>
          <a:xfrm>
            <a:off x="1487253" y="2367372"/>
            <a:ext cx="2932348" cy="490128"/>
          </a:xfrm>
          <a:prstGeom prst="rect">
            <a:avLst/>
          </a:prstGeom>
        </p:spPr>
        <p:txBody>
          <a:bodyPr vert="horz" lIns="0" tIns="0" rIns="0" bIns="0" rtlCol="0" anchor="b" anchorCtr="0">
            <a:noAutofit/>
          </a:bodyPr>
          <a:lstStyle>
            <a:lvl1pPr algn="l" defTabSz="856708" rtl="0" eaLnBrk="1" latinLnBrk="0" hangingPunct="1">
              <a:lnSpc>
                <a:spcPts val="3900"/>
              </a:lnSpc>
              <a:spcBef>
                <a:spcPct val="0"/>
              </a:spcBef>
              <a:buNone/>
              <a:defRPr sz="3200" kern="1200">
                <a:solidFill>
                  <a:schemeClr val="tx1"/>
                </a:solidFill>
                <a:latin typeface="Georgia" pitchFamily="18" charset="0"/>
                <a:ea typeface="+mj-ea"/>
                <a:cs typeface="+mj-cs"/>
              </a:defRPr>
            </a:lvl1pPr>
          </a:lstStyle>
          <a:p>
            <a:r>
              <a:rPr lang="en-US" sz="2000" dirty="0" smtClean="0"/>
              <a:t>James Falzon, ECN</a:t>
            </a:r>
            <a:endParaRPr lang="en-US" sz="2000" dirty="0"/>
          </a:p>
        </p:txBody>
      </p:sp>
    </p:spTree>
    <p:extLst>
      <p:ext uri="{BB962C8B-B14F-4D97-AF65-F5344CB8AC3E}">
        <p14:creationId xmlns="" xmlns:p14="http://schemas.microsoft.com/office/powerpoint/2010/main" val="1756773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Mitigation finance framework</a:t>
            </a:r>
            <a:endParaRPr lang="en-US" dirty="0"/>
          </a:p>
        </p:txBody>
      </p:sp>
      <p:sp>
        <p:nvSpPr>
          <p:cNvPr id="3" name="Content Placeholder 2"/>
          <p:cNvSpPr>
            <a:spLocks noGrp="1"/>
          </p:cNvSpPr>
          <p:nvPr>
            <p:ph sz="quarter" idx="11"/>
          </p:nvPr>
        </p:nvSpPr>
        <p:spPr/>
        <p:txBody>
          <a:bodyPr/>
          <a:lstStyle/>
          <a:p>
            <a:r>
              <a:rPr lang="en-GB" dirty="0" smtClean="0"/>
              <a:t>In response to a need from practitioners to be able to better frame climate finance, in partnership with GIZ, ECN developed a framework to better understand climate finance flows.</a:t>
            </a:r>
          </a:p>
          <a:p>
            <a:r>
              <a:rPr lang="en-GB" dirty="0" smtClean="0"/>
              <a:t>Objective of the framework is to highlight fundamentals in climate instrument selection.</a:t>
            </a:r>
          </a:p>
          <a:p>
            <a:r>
              <a:rPr lang="en-GB" dirty="0" smtClean="0"/>
              <a:t>This is the basis for this part of the training - GIZ and ECN exploring how best to share insights.</a:t>
            </a:r>
          </a:p>
          <a:p>
            <a:endParaRPr lang="en-GB" dirty="0" smtClean="0"/>
          </a:p>
          <a:p>
            <a:pPr marL="0" indent="0">
              <a:buNone/>
            </a:pPr>
            <a:endParaRPr lang="en-US" dirty="0"/>
          </a:p>
          <a:p>
            <a:endParaRPr lang="en-US" dirty="0"/>
          </a:p>
        </p:txBody>
      </p:sp>
      <p:pic>
        <p:nvPicPr>
          <p:cNvPr id="2050" name="Picture 2" descr="http://acccoast.bmb.gov.ph/images/giz.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0800" y="3848100"/>
            <a:ext cx="1597025" cy="159702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rotWithShape="1">
          <a:blip r:embed="rId3" cstate="print"/>
          <a:srcRect b="11675"/>
          <a:stretch/>
        </p:blipFill>
        <p:spPr>
          <a:xfrm>
            <a:off x="4652113" y="4143217"/>
            <a:ext cx="1924050" cy="838200"/>
          </a:xfrm>
          <a:prstGeom prst="rect">
            <a:avLst/>
          </a:prstGeom>
        </p:spPr>
      </p:pic>
    </p:spTree>
    <p:extLst>
      <p:ext uri="{BB962C8B-B14F-4D97-AF65-F5344CB8AC3E}">
        <p14:creationId xmlns="" xmlns:p14="http://schemas.microsoft.com/office/powerpoint/2010/main" val="326774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An increase in investments </a:t>
            </a:r>
            <a:r>
              <a:rPr lang="nl-NL" sz="2400" dirty="0" smtClean="0"/>
              <a:t>is needed across different sectors, actions</a:t>
            </a:r>
            <a:endParaRPr lang="en-US" sz="2400" dirty="0"/>
          </a:p>
        </p:txBody>
      </p:sp>
      <p:sp>
        <p:nvSpPr>
          <p:cNvPr id="5" name="TextBox 4"/>
          <p:cNvSpPr txBox="1"/>
          <p:nvPr/>
        </p:nvSpPr>
        <p:spPr>
          <a:xfrm>
            <a:off x="914400" y="36036"/>
            <a:ext cx="4343400" cy="369332"/>
          </a:xfrm>
          <a:prstGeom prst="rect">
            <a:avLst/>
          </a:prstGeom>
          <a:noFill/>
        </p:spPr>
        <p:txBody>
          <a:bodyPr wrap="square" rtlCol="0">
            <a:spAutoFit/>
          </a:bodyPr>
          <a:lstStyle/>
          <a:p>
            <a:r>
              <a:rPr lang="nl-NL" sz="1800" b="1" i="1" dirty="0">
                <a:solidFill>
                  <a:schemeClr val="bg2">
                    <a:lumMod val="50000"/>
                  </a:schemeClr>
                </a:solidFill>
                <a:latin typeface="Georgia" panose="02040502050405020303" pitchFamily="18" charset="0"/>
                <a:cs typeface="Arial" panose="020B0604020202020204" pitchFamily="34" charset="0"/>
              </a:rPr>
              <a:t>LEDS financing </a:t>
            </a:r>
            <a:r>
              <a:rPr lang="nl-NL" sz="1800" b="1" i="1" dirty="0" err="1" smtClean="0">
                <a:solidFill>
                  <a:schemeClr val="bg2">
                    <a:lumMod val="50000"/>
                  </a:schemeClr>
                </a:solidFill>
                <a:latin typeface="Georgia" panose="02040502050405020303" pitchFamily="18" charset="0"/>
                <a:cs typeface="Arial" panose="020B0604020202020204" pitchFamily="34" charset="0"/>
              </a:rPr>
              <a:t>challenge</a:t>
            </a:r>
            <a:endParaRPr lang="en-US" sz="1800" b="1" i="1" dirty="0">
              <a:solidFill>
                <a:schemeClr val="bg2">
                  <a:lumMod val="50000"/>
                </a:schemeClr>
              </a:solidFill>
              <a:latin typeface="Georgia" panose="02040502050405020303" pitchFamily="18" charset="0"/>
              <a:cs typeface="Arial" panose="020B0604020202020204" pitchFamily="34" charset="0"/>
            </a:endParaRPr>
          </a:p>
        </p:txBody>
      </p:sp>
      <p:pic>
        <p:nvPicPr>
          <p:cNvPr id="4" name="Picture 2" descr="http://reports.weforum.org/green-investing-2013/wp-content/blogs.dir/15/mp/uploads/pages/images/6-figure-wr023.v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2188" y="1437437"/>
            <a:ext cx="5446812" cy="427756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7239000" y="5100176"/>
            <a:ext cx="1460478" cy="261610"/>
          </a:xfrm>
          <a:prstGeom prst="rect">
            <a:avLst/>
          </a:prstGeom>
          <a:noFill/>
        </p:spPr>
        <p:txBody>
          <a:bodyPr wrap="square" rtlCol="0">
            <a:spAutoFit/>
          </a:bodyPr>
          <a:lstStyle/>
          <a:p>
            <a:r>
              <a:rPr lang="en-US" sz="1100" dirty="0" smtClean="0"/>
              <a:t>Source: WEF (2013)</a:t>
            </a:r>
            <a:endParaRPr lang="en-US" sz="1100" dirty="0"/>
          </a:p>
        </p:txBody>
      </p:sp>
    </p:spTree>
    <p:extLst>
      <p:ext uri="{BB962C8B-B14F-4D97-AF65-F5344CB8AC3E}">
        <p14:creationId xmlns="" xmlns:p14="http://schemas.microsoft.com/office/powerpoint/2010/main" val="215739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smtClean="0"/>
              <a:t>Private involvement in </a:t>
            </a:r>
            <a:r>
              <a:rPr lang="en-GB" sz="2400" dirty="0" smtClean="0"/>
              <a:t>infrastructure:</a:t>
            </a:r>
            <a:br>
              <a:rPr lang="en-GB" sz="2400" dirty="0" smtClean="0"/>
            </a:br>
            <a:r>
              <a:rPr lang="en-GB" sz="2400" dirty="0" smtClean="0"/>
              <a:t>Total investment in energy, transport, and water by region</a:t>
            </a:r>
            <a:endParaRPr lang="en-US" sz="2400" dirty="0"/>
          </a:p>
        </p:txBody>
      </p:sp>
      <p:pic>
        <p:nvPicPr>
          <p:cNvPr id="4" name="Picture 3"/>
          <p:cNvPicPr>
            <a:picLocks noChangeAspect="1"/>
          </p:cNvPicPr>
          <p:nvPr/>
        </p:nvPicPr>
        <p:blipFill>
          <a:blip r:embed="rId3" cstate="print"/>
          <a:stretch>
            <a:fillRect/>
          </a:stretch>
        </p:blipFill>
        <p:spPr>
          <a:xfrm>
            <a:off x="842148" y="1485900"/>
            <a:ext cx="7702550" cy="3810000"/>
          </a:xfrm>
          <a:prstGeom prst="rect">
            <a:avLst/>
          </a:prstGeom>
        </p:spPr>
      </p:pic>
    </p:spTree>
    <p:extLst>
      <p:ext uri="{BB962C8B-B14F-4D97-AF65-F5344CB8AC3E}">
        <p14:creationId xmlns="" xmlns:p14="http://schemas.microsoft.com/office/powerpoint/2010/main" val="393562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the private sector?</a:t>
            </a:r>
            <a:endParaRPr lang="en-GB" dirty="0"/>
          </a:p>
        </p:txBody>
      </p:sp>
      <p:pic>
        <p:nvPicPr>
          <p:cNvPr id="3074" name="Picture 2" descr="https://upload.wikimedia.org/wikipedia/commons/4/44/Question_mark_(black_on_whit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1400" y="1714500"/>
            <a:ext cx="2296376" cy="29003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7875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angepast 2">
      <a:dk1>
        <a:sysClr val="windowText" lastClr="000000"/>
      </a:dk1>
      <a:lt1>
        <a:srgbClr val="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Aangepast 5">
      <a:dk1>
        <a:sysClr val="windowText" lastClr="000000"/>
      </a:dk1>
      <a:lt1>
        <a:sysClr val="window" lastClr="FFFFFF"/>
      </a:lt1>
      <a:dk2>
        <a:srgbClr val="5F6062"/>
      </a:dk2>
      <a:lt2>
        <a:srgbClr val="FF0000"/>
      </a:lt2>
      <a:accent1>
        <a:srgbClr val="000000"/>
      </a:accent1>
      <a:accent2>
        <a:srgbClr val="E3E3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angepast 4">
      <a:dk1>
        <a:sysClr val="windowText" lastClr="000000"/>
      </a:dk1>
      <a:lt1>
        <a:sysClr val="window" lastClr="FFFFFF"/>
      </a:lt1>
      <a:dk2>
        <a:srgbClr val="5F6062"/>
      </a:dk2>
      <a:lt2>
        <a:srgbClr val="FF0000"/>
      </a:lt2>
      <a:accent1>
        <a:srgbClr val="000000"/>
      </a:accent1>
      <a:accent2>
        <a:srgbClr val="FFFF34"/>
      </a:accent2>
      <a:accent3>
        <a:srgbClr val="535353"/>
      </a:accent3>
      <a:accent4>
        <a:srgbClr val="8EC03F"/>
      </a:accent4>
      <a:accent5>
        <a:srgbClr val="999999"/>
      </a:accent5>
      <a:accent6>
        <a:srgbClr val="63B151"/>
      </a:accent6>
      <a:hlink>
        <a:srgbClr val="CCCCCC"/>
      </a:hlink>
      <a:folHlink>
        <a:srgbClr val="00964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2092</TotalTime>
  <Words>3103</Words>
  <Application>Microsoft Office PowerPoint</Application>
  <PresentationFormat>Presentación en pantalla (16:10)</PresentationFormat>
  <Paragraphs>552</Paragraphs>
  <Slides>35</Slides>
  <Notes>14</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35</vt:i4>
      </vt:variant>
    </vt:vector>
  </HeadingPairs>
  <TitlesOfParts>
    <vt:vector size="36" baseType="lpstr">
      <vt:lpstr>Blank</vt:lpstr>
      <vt:lpstr>How to mobilize private sector investment into low emission infrastructure With an example of the Green Climate Fund as a catalyst</vt:lpstr>
      <vt:lpstr>Introduction ECN</vt:lpstr>
      <vt:lpstr>Introduction to the training session</vt:lpstr>
      <vt:lpstr>Introduction to the training session</vt:lpstr>
      <vt:lpstr>Part 1: The private sector and low-emission infrastructure: What, why, how?  Theoretical perspective</vt:lpstr>
      <vt:lpstr>Mitigation finance framework</vt:lpstr>
      <vt:lpstr>An increase in investments is needed across different sectors, actions</vt:lpstr>
      <vt:lpstr>Private involvement in infrastructure: Total investment in energy, transport, and water by region</vt:lpstr>
      <vt:lpstr>Why the private sector?</vt:lpstr>
      <vt:lpstr>Advantages and disadvantages of Public Private Partnership projects</vt:lpstr>
      <vt:lpstr>What is needed to get private sector involved in infrastructure?</vt:lpstr>
      <vt:lpstr>How to maximize the advantage of reducing public budget burden through financial instrument design?</vt:lpstr>
      <vt:lpstr>How to maximize the advantage of reducing public budget burden through financial instrument design?</vt:lpstr>
      <vt:lpstr>Appropriate instrument selection for a specific context: Feasibility and effectiveness</vt:lpstr>
      <vt:lpstr>Example of effectiveness: Geothermal in Kenya</vt:lpstr>
      <vt:lpstr>Example of feasibility: UK Onshore Wind…. Before</vt:lpstr>
      <vt:lpstr>Example of feasibility: UK Onshore Wind…. After</vt:lpstr>
      <vt:lpstr>Exercise instructions</vt:lpstr>
      <vt:lpstr>Private investment in infrastructure: Shifting investment patterns</vt:lpstr>
      <vt:lpstr>Survey of accredited entities</vt:lpstr>
      <vt:lpstr>Instruments of the GCF to leverage private investment</vt:lpstr>
      <vt:lpstr>Indicative GCF priorities on instruments and implications for size of request</vt:lpstr>
      <vt:lpstr>Example 1: Blended concessional finance</vt:lpstr>
      <vt:lpstr>Example 2: Fund for innovative energy companies in East Africa</vt:lpstr>
      <vt:lpstr>Example 3: Green bonds</vt:lpstr>
      <vt:lpstr>Key messages</vt:lpstr>
      <vt:lpstr>Thank you for your attention. Questions?</vt:lpstr>
      <vt:lpstr>Part 2: GCF deep dive</vt:lpstr>
      <vt:lpstr>Diapositiva 29</vt:lpstr>
      <vt:lpstr>What kind of actions are needed? Vietnam experience</vt:lpstr>
      <vt:lpstr>What kind of actions are needed?  Vietnam experience</vt:lpstr>
      <vt:lpstr>Closing discussion</vt:lpstr>
      <vt:lpstr>Plenary discussion</vt:lpstr>
      <vt:lpstr>Support for your efforts to mobilize private investment, and accessing the GCF</vt:lpstr>
      <vt:lpstr>Thank you for your attention</vt:lpstr>
    </vt:vector>
  </TitlesOfParts>
  <Company>NRG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Kenya’s geothermal proposition</dc:title>
  <dc:creator>Falzon, J.P.J. (James)</dc:creator>
  <cp:lastModifiedBy>PC-4</cp:lastModifiedBy>
  <cp:revision>142</cp:revision>
  <dcterms:created xsi:type="dcterms:W3CDTF">2015-03-24T10:14:15Z</dcterms:created>
  <dcterms:modified xsi:type="dcterms:W3CDTF">2015-10-15T12:23:13Z</dcterms:modified>
</cp:coreProperties>
</file>